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6"/>
  </p:notesMasterIdLst>
  <p:sldIdLst>
    <p:sldId id="256" r:id="rId2"/>
    <p:sldId id="867" r:id="rId3"/>
    <p:sldId id="868" r:id="rId4"/>
    <p:sldId id="869" r:id="rId5"/>
    <p:sldId id="870" r:id="rId6"/>
    <p:sldId id="871" r:id="rId7"/>
    <p:sldId id="622" r:id="rId8"/>
    <p:sldId id="523" r:id="rId9"/>
    <p:sldId id="787" r:id="rId10"/>
    <p:sldId id="526" r:id="rId11"/>
    <p:sldId id="529" r:id="rId12"/>
    <p:sldId id="788" r:id="rId13"/>
    <p:sldId id="789" r:id="rId14"/>
    <p:sldId id="791" r:id="rId15"/>
    <p:sldId id="631" r:id="rId16"/>
    <p:sldId id="790" r:id="rId17"/>
    <p:sldId id="847" r:id="rId18"/>
    <p:sldId id="848" r:id="rId19"/>
    <p:sldId id="849" r:id="rId20"/>
    <p:sldId id="632" r:id="rId21"/>
    <p:sldId id="630" r:id="rId22"/>
    <p:sldId id="528" r:id="rId23"/>
    <p:sldId id="850" r:id="rId24"/>
    <p:sldId id="852" r:id="rId25"/>
    <p:sldId id="853" r:id="rId26"/>
    <p:sldId id="854" r:id="rId27"/>
    <p:sldId id="855" r:id="rId28"/>
    <p:sldId id="856" r:id="rId29"/>
    <p:sldId id="857" r:id="rId30"/>
    <p:sldId id="527" r:id="rId31"/>
    <p:sldId id="792" r:id="rId32"/>
    <p:sldId id="793" r:id="rId33"/>
    <p:sldId id="794" r:id="rId34"/>
    <p:sldId id="795" r:id="rId35"/>
    <p:sldId id="796" r:id="rId36"/>
    <p:sldId id="798" r:id="rId37"/>
    <p:sldId id="797" r:id="rId38"/>
    <p:sldId id="858" r:id="rId39"/>
    <p:sldId id="804" r:id="rId40"/>
    <p:sldId id="803" r:id="rId41"/>
    <p:sldId id="799" r:id="rId42"/>
    <p:sldId id="802" r:id="rId43"/>
    <p:sldId id="808" r:id="rId44"/>
    <p:sldId id="807" r:id="rId45"/>
    <p:sldId id="860" r:id="rId46"/>
    <p:sldId id="861" r:id="rId47"/>
    <p:sldId id="862" r:id="rId48"/>
    <p:sldId id="806" r:id="rId49"/>
    <p:sldId id="805" r:id="rId50"/>
    <p:sldId id="809" r:id="rId51"/>
    <p:sldId id="810" r:id="rId52"/>
    <p:sldId id="813" r:id="rId53"/>
    <p:sldId id="812" r:id="rId54"/>
    <p:sldId id="811" r:id="rId55"/>
    <p:sldId id="814" r:id="rId56"/>
    <p:sldId id="815" r:id="rId57"/>
    <p:sldId id="816" r:id="rId58"/>
    <p:sldId id="817" r:id="rId59"/>
    <p:sldId id="864" r:id="rId60"/>
    <p:sldId id="823" r:id="rId61"/>
    <p:sldId id="818" r:id="rId62"/>
    <p:sldId id="866" r:id="rId63"/>
    <p:sldId id="819" r:id="rId64"/>
    <p:sldId id="820" r:id="rId65"/>
    <p:sldId id="821" r:id="rId66"/>
    <p:sldId id="872" r:id="rId67"/>
    <p:sldId id="874" r:id="rId68"/>
    <p:sldId id="876" r:id="rId69"/>
    <p:sldId id="877" r:id="rId70"/>
    <p:sldId id="878" r:id="rId71"/>
    <p:sldId id="879" r:id="rId72"/>
    <p:sldId id="880" r:id="rId73"/>
    <p:sldId id="881" r:id="rId74"/>
    <p:sldId id="882" r:id="rId75"/>
    <p:sldId id="827" r:id="rId76"/>
    <p:sldId id="828" r:id="rId77"/>
    <p:sldId id="829" r:id="rId78"/>
    <p:sldId id="885" r:id="rId79"/>
    <p:sldId id="883" r:id="rId80"/>
    <p:sldId id="887" r:id="rId81"/>
    <p:sldId id="888" r:id="rId82"/>
    <p:sldId id="893" r:id="rId83"/>
    <p:sldId id="894" r:id="rId84"/>
    <p:sldId id="834" r:id="rId85"/>
    <p:sldId id="835" r:id="rId86"/>
    <p:sldId id="836" r:id="rId87"/>
    <p:sldId id="837" r:id="rId88"/>
    <p:sldId id="838" r:id="rId89"/>
    <p:sldId id="839" r:id="rId90"/>
    <p:sldId id="840" r:id="rId91"/>
    <p:sldId id="841" r:id="rId92"/>
    <p:sldId id="842" r:id="rId93"/>
    <p:sldId id="843" r:id="rId94"/>
    <p:sldId id="844" r:id="rId9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EEB188"/>
    <a:srgbClr val="AAD289"/>
    <a:srgbClr val="008000"/>
    <a:srgbClr val="99CC00"/>
    <a:srgbClr val="FDFEC0"/>
    <a:srgbClr val="009900"/>
    <a:srgbClr val="99003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6" autoAdjust="0"/>
    <p:restoredTop sz="94660"/>
  </p:normalViewPr>
  <p:slideViewPr>
    <p:cSldViewPr>
      <p:cViewPr varScale="1">
        <p:scale>
          <a:sx n="104" d="100"/>
          <a:sy n="104" d="100"/>
        </p:scale>
        <p:origin x="19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535A-2822-4778-A063-CA405F525EC2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C6212-6D43-4DED-A38A-F80FD1981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3A6FA-F8BA-46AC-8A9B-86FDAB2DA3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6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7F62C-F2A4-4FFD-BC41-15FC8524F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9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9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D179E-5EC9-4346-94D5-AD14ABB34E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9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0283-313E-471D-BE9D-5AB69E16E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BE63D-D17A-4079-9A76-8A05014DB0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91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81F21-8D7E-4F63-A9CF-5922E82C1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87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55D5F-A551-4160-8F26-A7A34CA5C5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43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2173-EC81-4DC3-93F8-AC19DB678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6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C3A23-2058-4E3E-94F7-6B6D266A0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54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BC14-32E8-4697-A7B3-5E9BDD907A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50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F554-0FDA-4B88-BCD9-638ACEACAB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9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BC79-13EB-45B5-B13B-7D60D04D62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3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1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1" y="1566865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E14871D-5B3A-40A9-83BC-AD5450B46E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3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1.png"/><Relationship Id="rId5" Type="http://schemas.openxmlformats.org/officeDocument/2006/relationships/image" Target="../media/image1381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48.png"/><Relationship Id="rId15" Type="http://schemas.openxmlformats.org/officeDocument/2006/relationships/image" Target="../media/image30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30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22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2290.png"/><Relationship Id="rId4" Type="http://schemas.openxmlformats.org/officeDocument/2006/relationships/image" Target="../media/image2230.png"/><Relationship Id="rId9" Type="http://schemas.openxmlformats.org/officeDocument/2006/relationships/image" Target="../media/image22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64.png"/><Relationship Id="rId35" Type="http://schemas.openxmlformats.org/officeDocument/2006/relationships/image" Target="../media/image118.png"/><Relationship Id="rId8" Type="http://schemas.openxmlformats.org/officeDocument/2006/relationships/image" Target="../media/image91.png"/><Relationship Id="rId3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3.png"/><Relationship Id="rId21" Type="http://schemas.openxmlformats.org/officeDocument/2006/relationships/image" Target="../media/image145.png"/><Relationship Id="rId34" Type="http://schemas.openxmlformats.org/officeDocument/2006/relationships/image" Target="../media/image15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35.png"/><Relationship Id="rId2" Type="http://schemas.openxmlformats.org/officeDocument/2006/relationships/image" Target="../media/image113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23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31" Type="http://schemas.openxmlformats.org/officeDocument/2006/relationships/image" Target="../media/image155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2.png"/><Relationship Id="rId3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5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2.png"/><Relationship Id="rId2" Type="http://schemas.openxmlformats.org/officeDocument/2006/relationships/image" Target="../media/image189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1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1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741.png"/><Relationship Id="rId7" Type="http://schemas.openxmlformats.org/officeDocument/2006/relationships/image" Target="../media/image212.png"/><Relationship Id="rId2" Type="http://schemas.openxmlformats.org/officeDocument/2006/relationships/image" Target="../media/image2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210.png"/><Relationship Id="rId9" Type="http://schemas.openxmlformats.org/officeDocument/2006/relationships/image" Target="../media/image2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7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1.png"/><Relationship Id="rId3" Type="http://schemas.openxmlformats.org/officeDocument/2006/relationships/image" Target="../media/image220.png"/><Relationship Id="rId7" Type="http://schemas.openxmlformats.org/officeDocument/2006/relationships/image" Target="../media/image21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20.png"/><Relationship Id="rId5" Type="http://schemas.openxmlformats.org/officeDocument/2006/relationships/image" Target="../media/image221.png"/><Relationship Id="rId10" Type="http://schemas.openxmlformats.org/officeDocument/2006/relationships/image" Target="../media/image2211.png"/><Relationship Id="rId4" Type="http://schemas.openxmlformats.org/officeDocument/2006/relationships/image" Target="../media/image205.png"/><Relationship Id="rId9" Type="http://schemas.openxmlformats.org/officeDocument/2006/relationships/image" Target="../media/image220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0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190.png"/><Relationship Id="rId21" Type="http://schemas.openxmlformats.org/officeDocument/2006/relationships/image" Target="../media/image237.png"/><Relationship Id="rId7" Type="http://schemas.openxmlformats.org/officeDocument/2006/relationships/image" Target="../media/image2231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2180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7.png"/><Relationship Id="rId5" Type="http://schemas.openxmlformats.org/officeDocument/2006/relationships/image" Target="../media/image2210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220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224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image" Target="../media/image235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211.png"/><Relationship Id="rId4" Type="http://schemas.openxmlformats.org/officeDocument/2006/relationships/image" Target="../media/image120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0.png"/><Relationship Id="rId13" Type="http://schemas.openxmlformats.org/officeDocument/2006/relationships/image" Target="../media/image365.png"/><Relationship Id="rId3" Type="http://schemas.openxmlformats.org/officeDocument/2006/relationships/image" Target="../media/image359.png"/><Relationship Id="rId7" Type="http://schemas.openxmlformats.org/officeDocument/2006/relationships/image" Target="../media/image2960.png"/><Relationship Id="rId12" Type="http://schemas.openxmlformats.org/officeDocument/2006/relationships/image" Target="../media/image364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363.png"/><Relationship Id="rId10" Type="http://schemas.openxmlformats.org/officeDocument/2006/relationships/image" Target="../media/image362.png"/><Relationship Id="rId4" Type="http://schemas.openxmlformats.org/officeDocument/2006/relationships/image" Target="../media/image360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080.png"/><Relationship Id="rId3" Type="http://schemas.openxmlformats.org/officeDocument/2006/relationships/image" Target="../media/image368.png"/><Relationship Id="rId7" Type="http://schemas.openxmlformats.org/officeDocument/2006/relationships/image" Target="../media/image304.png"/><Relationship Id="rId12" Type="http://schemas.openxmlformats.org/officeDocument/2006/relationships/image" Target="../media/image307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2.png"/><Relationship Id="rId11" Type="http://schemas.openxmlformats.org/officeDocument/2006/relationships/image" Target="../media/image306.png"/><Relationship Id="rId5" Type="http://schemas.openxmlformats.org/officeDocument/2006/relationships/image" Target="../media/image370.png"/><Relationship Id="rId15" Type="http://schemas.openxmlformats.org/officeDocument/2006/relationships/image" Target="../media/image3100.png"/><Relationship Id="rId10" Type="http://schemas.openxmlformats.org/officeDocument/2006/relationships/image" Target="../media/image305.png"/><Relationship Id="rId4" Type="http://schemas.openxmlformats.org/officeDocument/2006/relationships/image" Target="../media/image369.png"/><Relationship Id="rId9" Type="http://schemas.openxmlformats.org/officeDocument/2006/relationships/image" Target="../media/image3000.png"/><Relationship Id="rId14" Type="http://schemas.openxmlformats.org/officeDocument/2006/relationships/image" Target="../media/image30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8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png"/><Relationship Id="rId7" Type="http://schemas.openxmlformats.org/officeDocument/2006/relationships/image" Target="../media/image328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150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7" Type="http://schemas.openxmlformats.org/officeDocument/2006/relationships/image" Target="../media/image3290.png"/><Relationship Id="rId2" Type="http://schemas.openxmlformats.org/officeDocument/2006/relationships/image" Target="../media/image15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0.png"/><Relationship Id="rId5" Type="http://schemas.openxmlformats.org/officeDocument/2006/relationships/image" Target="../media/image3270.png"/><Relationship Id="rId4" Type="http://schemas.openxmlformats.org/officeDocument/2006/relationships/image" Target="../media/image3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1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1661.png"/><Relationship Id="rId7" Type="http://schemas.openxmlformats.org/officeDocument/2006/relationships/image" Target="../media/image1701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1.png"/><Relationship Id="rId5" Type="http://schemas.openxmlformats.org/officeDocument/2006/relationships/image" Target="../media/image395.png"/><Relationship Id="rId4" Type="http://schemas.openxmlformats.org/officeDocument/2006/relationships/image" Target="../media/image1671.png"/><Relationship Id="rId9" Type="http://schemas.openxmlformats.org/officeDocument/2006/relationships/image" Target="../media/image17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1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0.png"/><Relationship Id="rId5" Type="http://schemas.openxmlformats.org/officeDocument/2006/relationships/image" Target="../media/image398.png"/><Relationship Id="rId4" Type="http://schemas.openxmlformats.org/officeDocument/2006/relationships/image" Target="../media/image175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735232" y="1882359"/>
            <a:ext cx="4547612" cy="46166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7200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 Deep Learning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gray">
          <a:xfrm>
            <a:off x="647954" y="1276507"/>
            <a:ext cx="638155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36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36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章 人工神经网络</a:t>
            </a:r>
            <a:r>
              <a:rPr lang="en-US" altLang="zh-CN" sz="36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深度学习</a:t>
            </a:r>
            <a:endParaRPr lang="zh-CN" altLang="en-US" sz="36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gray">
          <a:xfrm>
            <a:off x="4283968" y="2519018"/>
            <a:ext cx="4212725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20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000" b="0" dirty="0">
                <a:ea typeface="楷体_GB2312" pitchFamily="49" charset="-122"/>
              </a:rPr>
              <a:t>Artificial Intelligence (AI)</a:t>
            </a:r>
            <a:br>
              <a:rPr lang="en-US" altLang="zh-CN" sz="2000" b="0" dirty="0">
                <a:ea typeface="楷体_GB2312" pitchFamily="49" charset="-122"/>
              </a:rPr>
            </a:br>
            <a:r>
              <a:rPr lang="en-US" altLang="zh-CN" sz="3200" dirty="0"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638303" y="1062950"/>
            <a:ext cx="1332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数学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5220072" y="1136655"/>
            <a:ext cx="3383128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多输入单输出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0000CC"/>
                </a:solidFill>
                <a:latin typeface="+mn-ea"/>
              </a:rPr>
              <a:t>信息处理单元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259632" y="4351131"/>
                <a:ext cx="6337176" cy="9618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ts val="25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综合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𝒖</m:t>
                    </m:r>
                  </m:oMath>
                </a14:m>
                <a:r>
                  <a:rPr lang="zh-CN" altLang="en-US" sz="1800" b="1" dirty="0" smtClean="0">
                    <a:latin typeface="楷体_GB2312"/>
                    <a:ea typeface="楷体_GB2312"/>
                    <a:cs typeface="楷体_GB2312"/>
                  </a:rPr>
                  <a:t>：对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每个输入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>
                    <a:latin typeface="楷体_GB2312"/>
                    <a:ea typeface="楷体_GB2312"/>
                    <a:cs typeface="楷体_GB2312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加权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和“</a:t>
                </a:r>
                <a:r>
                  <a:rPr lang="el-GR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”</a:t>
                </a:r>
                <a:r>
                  <a:rPr lang="zh-CN" altLang="en-US" sz="1800" b="1" dirty="0" smtClean="0">
                    <a:latin typeface="楷体_GB2312"/>
                    <a:ea typeface="楷体_GB2312"/>
                    <a:cs typeface="楷体_GB2312"/>
                  </a:rPr>
                  <a:t>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再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加上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偏置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𝜽</m:t>
                    </m:r>
                  </m:oMath>
                </a14:m>
                <a:r>
                  <a:rPr lang="zh-CN" altLang="en-US" sz="1800" b="1" dirty="0" smtClean="0">
                    <a:latin typeface="楷体_GB2312"/>
                    <a:ea typeface="楷体_GB2312"/>
                    <a:cs typeface="楷体_GB2312"/>
                  </a:rPr>
                  <a:t>。</a:t>
                </a:r>
                <a:endParaRPr lang="en-US" altLang="zh-CN" sz="1800" b="1" dirty="0" smtClean="0">
                  <a:latin typeface="楷体_GB2312"/>
                  <a:ea typeface="楷体_GB2312"/>
                  <a:cs typeface="楷体_GB2312"/>
                </a:endParaRPr>
              </a:p>
              <a:p>
                <a:pPr marL="625475" indent="-263525" eaLnBrk="1" hangingPunct="1">
                  <a:lnSpc>
                    <a:spcPts val="25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𝒖</m:t>
                    </m:r>
                  </m:oMath>
                </a14:m>
                <a:r>
                  <a:rPr lang="zh-CN" altLang="en-US" sz="1800" dirty="0" smtClean="0">
                    <a:latin typeface="Times New Roman" panose="02020603050405020304" pitchFamily="18" charset="0"/>
                    <a:ea typeface="楷体_GB2312"/>
                    <a:cs typeface="楷体_GB2312"/>
                  </a:rPr>
                  <a:t>：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神经元</a:t>
                </a:r>
                <a:r>
                  <a:rPr lang="zh-CN" altLang="en-US" sz="1800" dirty="0">
                    <a:latin typeface="楷体_GB2312"/>
                    <a:ea typeface="楷体_GB2312"/>
                    <a:cs typeface="楷体_GB2312"/>
                  </a:rPr>
                  <a:t>的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活跃值</a:t>
                </a:r>
                <a:r>
                  <a:rPr lang="en-US" altLang="zh-CN" sz="1800" dirty="0">
                    <a:latin typeface="楷体_GB2312"/>
                    <a:ea typeface="楷体_GB2312"/>
                    <a:cs typeface="楷体_GB2312"/>
                  </a:rPr>
                  <a:t>(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组合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结果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、即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神经元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状态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）</a:t>
                </a:r>
                <a:endParaRPr lang="en-US" altLang="zh-CN" sz="1800" dirty="0" smtClean="0">
                  <a:latin typeface="楷体_GB2312"/>
                  <a:ea typeface="楷体_GB2312"/>
                  <a:cs typeface="楷体_GB2312"/>
                </a:endParaRPr>
              </a:p>
              <a:p>
                <a:pPr marL="625475" indent="-263525" eaLnBrk="1" hangingPunct="1">
                  <a:lnSpc>
                    <a:spcPts val="25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𝜽</m:t>
                    </m:r>
                  </m:oMath>
                </a14:m>
                <a:r>
                  <a:rPr lang="zh-CN" altLang="en-US" sz="1800" dirty="0" smtClean="0">
                    <a:latin typeface="Times New Roman" panose="02020603050405020304" pitchFamily="18" charset="0"/>
                    <a:ea typeface="楷体_GB2312"/>
                    <a:cs typeface="楷体_GB2312"/>
                  </a:rPr>
                  <a:t>：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神经元的偏置</a:t>
                </a:r>
                <a:r>
                  <a:rPr lang="en-US" altLang="zh-CN" sz="1800" dirty="0" smtClean="0">
                    <a:latin typeface="楷体_GB2312"/>
                    <a:ea typeface="楷体_GB2312"/>
                    <a:cs typeface="楷体_GB2312"/>
                  </a:rPr>
                  <a:t>(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阈值</a:t>
                </a:r>
                <a:r>
                  <a:rPr lang="en-US" altLang="zh-CN" sz="1800" dirty="0" smtClean="0">
                    <a:latin typeface="楷体_GB2312"/>
                    <a:ea typeface="楷体_GB2312"/>
                    <a:cs typeface="楷体_GB2312"/>
                  </a:rPr>
                  <a:t>)</a:t>
                </a:r>
                <a:endParaRPr lang="zh-CN" altLang="en-US" sz="1800" dirty="0">
                  <a:latin typeface="楷体_GB2312"/>
                  <a:ea typeface="楷体_GB2312"/>
                  <a:cs typeface="楷体_GB2312"/>
                </a:endParaRPr>
              </a:p>
            </p:txBody>
          </p:sp>
        </mc:Choice>
        <mc:Fallback xmlns="">
          <p:sp>
            <p:nvSpPr>
              <p:cNvPr id="2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4351131"/>
                <a:ext cx="6337176" cy="961802"/>
              </a:xfrm>
              <a:prstGeom prst="rect">
                <a:avLst/>
              </a:prstGeom>
              <a:blipFill>
                <a:blip r:embed="rId2"/>
                <a:stretch>
                  <a:fillRect l="-1636" t="-10759" r="-2117" b="-886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9"/>
              <p:cNvSpPr>
                <a:spLocks noChangeArrowheads="1"/>
              </p:cNvSpPr>
              <p:nvPr/>
            </p:nvSpPr>
            <p:spPr bwMode="auto">
              <a:xfrm>
                <a:off x="1259632" y="3501008"/>
                <a:ext cx="2880320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ct val="1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楷体_GB2312"/>
                      </a:rPr>
                      <m:t>𝒏</m:t>
                    </m:r>
                  </m:oMath>
                </a14:m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个输入</a:t>
                </a: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zh-CN" altLang="en-US" sz="1800" dirty="0">
                  <a:latin typeface="楷体_GB2312"/>
                  <a:ea typeface="楷体_GB2312"/>
                  <a:cs typeface="楷体_GB2312"/>
                </a:endParaRPr>
              </a:p>
            </p:txBody>
          </p:sp>
        </mc:Choice>
        <mc:Fallback xmlns="">
          <p:sp>
            <p:nvSpPr>
              <p:cNvPr id="2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3501008"/>
                <a:ext cx="2880320" cy="276999"/>
              </a:xfrm>
              <a:prstGeom prst="rect">
                <a:avLst/>
              </a:prstGeom>
              <a:blipFill>
                <a:blip r:embed="rId3"/>
                <a:stretch>
                  <a:fillRect l="-3602" t="-32609" b="-456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1259632" y="3947606"/>
                <a:ext cx="49685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ct val="1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每个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楷体_GB2312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与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楷体_GB2312"/>
                  </a:rPr>
                  <a:t>神经元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之间</a:t>
                </a: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有</a:t>
                </a:r>
                <a:r>
                  <a:rPr lang="zh-CN" altLang="en-US" sz="1800" dirty="0">
                    <a:latin typeface="+mn-ea"/>
                    <a:ea typeface="+mn-ea"/>
                    <a:cs typeface="楷体_GB2312"/>
                  </a:rPr>
                  <a:t>对应</a:t>
                </a: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的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连接权值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3947606"/>
                <a:ext cx="4968552" cy="276999"/>
              </a:xfrm>
              <a:prstGeom prst="rect">
                <a:avLst/>
              </a:prstGeom>
              <a:blipFill>
                <a:blip r:embed="rId4"/>
                <a:stretch>
                  <a:fillRect l="-2086" t="-33333" b="-4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9"/>
              <p:cNvSpPr>
                <a:spLocks noChangeArrowheads="1"/>
              </p:cNvSpPr>
              <p:nvPr/>
            </p:nvSpPr>
            <p:spPr bwMode="auto">
              <a:xfrm>
                <a:off x="1259632" y="5762797"/>
                <a:ext cx="2151387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ct val="1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楷体_GB2312"/>
                      </a:rPr>
                      <m:t>𝒚</m:t>
                    </m:r>
                  </m:oMath>
                </a14:m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：最后输出</a:t>
                </a:r>
                <a:endParaRPr lang="zh-CN" altLang="en-US" sz="1800" dirty="0">
                  <a:latin typeface="楷体_GB2312"/>
                  <a:ea typeface="楷体_GB2312"/>
                  <a:cs typeface="楷体_GB2312"/>
                </a:endParaRPr>
              </a:p>
            </p:txBody>
          </p:sp>
        </mc:Choice>
        <mc:Fallback xmlns="">
          <p:sp>
            <p:nvSpPr>
              <p:cNvPr id="2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762797"/>
                <a:ext cx="215138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816" t="-32609" r="-1133" b="-456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1259632" y="5385786"/>
                <a:ext cx="4464968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ct val="1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楷体_GB2312"/>
                      </a:rPr>
                      <m:t>𝒇</m:t>
                    </m:r>
                  </m:oMath>
                </a14:m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：转换函数（激活函数</a:t>
                </a:r>
                <a:r>
                  <a:rPr lang="en-US" altLang="zh-CN" sz="1800" dirty="0" smtClean="0">
                    <a:latin typeface="+mn-ea"/>
                    <a:ea typeface="+mn-ea"/>
                    <a:cs typeface="楷体_GB2312"/>
                  </a:rPr>
                  <a:t>\</a:t>
                </a: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映射函数）</a:t>
                </a:r>
                <a:endParaRPr lang="zh-CN" altLang="en-US" sz="1800" dirty="0">
                  <a:latin typeface="楷体_GB2312"/>
                  <a:ea typeface="楷体_GB2312"/>
                  <a:cs typeface="楷体_GB2312"/>
                </a:endParaRPr>
              </a:p>
            </p:txBody>
          </p:sp>
        </mc:Choice>
        <mc:Fallback xmlns="">
          <p:sp>
            <p:nvSpPr>
              <p:cNvPr id="2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5385786"/>
                <a:ext cx="446496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322" t="-32609" r="-2869" b="-456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816" y="1894014"/>
            <a:ext cx="3778570" cy="152220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308742" y="408411"/>
            <a:ext cx="4647634" cy="645724"/>
            <a:chOff x="3308742" y="408411"/>
            <a:chExt cx="4647634" cy="645724"/>
          </a:xfrm>
        </p:grpSpPr>
        <p:grpSp>
          <p:nvGrpSpPr>
            <p:cNvPr id="30" name="组合 29"/>
            <p:cNvGrpSpPr/>
            <p:nvPr/>
          </p:nvGrpSpPr>
          <p:grpSpPr>
            <a:xfrm>
              <a:off x="3308742" y="494423"/>
              <a:ext cx="668722" cy="468992"/>
              <a:chOff x="3308742" y="494423"/>
              <a:chExt cx="668722" cy="468992"/>
            </a:xfrm>
          </p:grpSpPr>
          <p:cxnSp>
            <p:nvCxnSpPr>
              <p:cNvPr id="31" name="直接箭头连接符 30"/>
              <p:cNvCxnSpPr/>
              <p:nvPr/>
            </p:nvCxnSpPr>
            <p:spPr bwMode="auto">
              <a:xfrm flipH="1">
                <a:off x="3617424" y="729640"/>
                <a:ext cx="3600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文本框 31"/>
              <p:cNvSpPr txBox="1"/>
              <p:nvPr/>
            </p:nvSpPr>
            <p:spPr>
              <a:xfrm>
                <a:off x="3308742" y="494423"/>
                <a:ext cx="276999" cy="468992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</a:rPr>
                  <a:t>卷积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5936" y="408411"/>
              <a:ext cx="3960440" cy="64572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5733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7356" y="1053897"/>
            <a:ext cx="131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数学模型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7835" y="3525154"/>
                <a:ext cx="7973283" cy="15773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3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等于</a:t>
                </a: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个输入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数据的</a:t>
                </a:r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加权</a:t>
                </a:r>
                <a:r>
                  <a:rPr lang="zh-CN" altLang="zh-CN" sz="2000" kern="100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kern="100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+</a:t>
                </a:r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偏置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再用一个</a:t>
                </a:r>
                <a:r>
                  <a:rPr lang="en-US" altLang="zh-CN" sz="20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激活函数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en-US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调制</a:t>
                </a:r>
                <a:r>
                  <a:rPr lang="en-US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映射</a:t>
                </a:r>
                <a:r>
                  <a:rPr lang="en-US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非线性变换</a:t>
                </a:r>
                <a:r>
                  <a:rPr lang="en-US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kern="100" dirty="0" smtClean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3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也可写成“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向量</a:t>
                </a:r>
                <a:r>
                  <a:rPr lang="en-US" altLang="zh-CN" sz="2000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矩阵</a:t>
                </a:r>
                <a:r>
                  <a:rPr lang="zh-CN" altLang="en-US" sz="20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”形式</a:t>
                </a:r>
                <a:endParaRPr lang="zh-CN" altLang="zh-CN" sz="2000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5" y="3525154"/>
                <a:ext cx="7973283" cy="1577355"/>
              </a:xfrm>
              <a:prstGeom prst="rect">
                <a:avLst/>
              </a:prstGeom>
              <a:blipFill>
                <a:blip r:embed="rId2"/>
                <a:stretch>
                  <a:fillRect l="-1453" r="-1988" b="-3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2338580" y="410828"/>
            <a:ext cx="1873379" cy="737084"/>
            <a:chOff x="2338580" y="410828"/>
            <a:chExt cx="1873379" cy="737084"/>
          </a:xfrm>
        </p:grpSpPr>
        <p:sp>
          <p:nvSpPr>
            <p:cNvPr id="11" name="文本框 10"/>
            <p:cNvSpPr txBox="1"/>
            <p:nvPr/>
          </p:nvSpPr>
          <p:spPr>
            <a:xfrm>
              <a:off x="2338580" y="410828"/>
              <a:ext cx="18733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000FF"/>
                  </a:solidFill>
                  <a:latin typeface="Cambria Math" panose="02040503050406030204" pitchFamily="18" charset="0"/>
                </a:rPr>
                <a:t>前一层</a:t>
              </a:r>
              <a:r>
                <a:rPr lang="zh-CN" altLang="en-US" sz="1600" dirty="0" smtClean="0">
                  <a:latin typeface="Cambria Math" panose="02040503050406030204" pitchFamily="18" charset="0"/>
                </a:rPr>
                <a:t>所有</a:t>
              </a:r>
              <a:r>
                <a:rPr lang="zh-CN" altLang="en-US" sz="1600" u="wavyDbl" dirty="0" smtClean="0">
                  <a:latin typeface="Cambria Math" panose="02040503050406030204" pitchFamily="18" charset="0"/>
                </a:rPr>
                <a:t>其它相邻神经元</a:t>
              </a:r>
              <a:r>
                <a:rPr lang="zh-CN" altLang="en-US" sz="1600" dirty="0" smtClean="0">
                  <a:latin typeface="Cambria Math" panose="02040503050406030204" pitchFamily="18" charset="0"/>
                </a:rPr>
                <a:t>的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输出之和</a:t>
              </a:r>
              <a:endParaRPr lang="en-US" altLang="zh-CN" sz="1600" dirty="0" smtClean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3491880" y="912507"/>
              <a:ext cx="0" cy="23540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组合 12"/>
          <p:cNvGrpSpPr/>
          <p:nvPr/>
        </p:nvGrpSpPr>
        <p:grpSpPr>
          <a:xfrm>
            <a:off x="2339753" y="1184856"/>
            <a:ext cx="2232248" cy="1164024"/>
            <a:chOff x="2339753" y="1184856"/>
            <a:chExt cx="2232248" cy="1164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339753" y="1184856"/>
                  <a:ext cx="2232248" cy="27699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rgbClr val="0000FF"/>
                      </a:solidFill>
                    </a:rPr>
                    <a:t>当前神经元</a:t>
                  </a:r>
                  <a:r>
                    <a:rPr lang="zh-CN" altLang="en-US" sz="1600" dirty="0" smtClean="0"/>
                    <a:t>的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</a:rPr>
                    <a:t>总输入</a:t>
                  </a:r>
                  <a:r>
                    <a:rPr lang="zh-CN" altLang="en-US" sz="1600" dirty="0" smtClean="0"/>
                    <a:t>：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3" y="1184856"/>
                  <a:ext cx="223224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435" t="-12500" r="-1902" b="-35417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/>
            <p:cNvCxnSpPr/>
            <p:nvPr/>
          </p:nvCxnSpPr>
          <p:spPr bwMode="auto">
            <a:xfrm flipH="1" flipV="1">
              <a:off x="3851920" y="1461856"/>
              <a:ext cx="432048" cy="88702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6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301" y="292902"/>
            <a:ext cx="2863147" cy="126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666" y="2036214"/>
            <a:ext cx="5086698" cy="11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 bwMode="auto">
          <a:xfrm>
            <a:off x="499142" y="1512492"/>
            <a:ext cx="8105306" cy="1883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198" y="240903"/>
            <a:ext cx="180554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感知机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感知器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41" name="直接连接符 40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432474" y="2420888"/>
                <a:ext cx="8325983" cy="224420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对具有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以及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对应连接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权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感知机</a:t>
                </a:r>
                <a:endPara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首先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线性加权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累加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+…+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solidFill>
                      <a:srgbClr val="FF0000"/>
                    </a:solidFill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…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感知机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的输入</a:t>
                </a:r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534988" indent="-266700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偏置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项（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bias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然后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作为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激活函数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r>
                      <a:rPr lang="en-US" altLang="zh-CN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(∙)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总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激活函数</a:t>
                </a:r>
                <a:r>
                  <a:rPr lang="zh-CN" altLang="zh-CN" sz="16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b="1" i="1" u="wavyDbl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</m:oMath>
                </a14:m>
                <a:r>
                  <a:rPr lang="zh-CN" altLang="zh-CN" sz="1600" u="wavyDbl" dirty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某一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阈值</a:t>
                </a:r>
                <a:r>
                  <a:rPr lang="zh-CN" altLang="zh-CN" sz="16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比较</a:t>
                </a:r>
                <a:r>
                  <a:rPr lang="en-US" altLang="zh-CN" sz="16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latin typeface="+mn-ea"/>
                    <a:cs typeface="Times New Roman" panose="02020603050405020304" pitchFamily="18" charset="0"/>
                  </a:rPr>
                  <a:t>图</a:t>
                </a:r>
                <a:r>
                  <a:rPr lang="zh-CN" altLang="zh-CN" sz="1600" dirty="0" smtClean="0">
                    <a:latin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600" dirty="0">
                    <a:latin typeface="+mn-ea"/>
                    <a:cs typeface="Times New Roman" panose="02020603050405020304" pitchFamily="18" charset="0"/>
                  </a:rPr>
                  <a:t>阈值为</a:t>
                </a:r>
                <a:r>
                  <a:rPr lang="en-US" altLang="zh-CN" sz="1600" dirty="0">
                    <a:latin typeface="+mn-ea"/>
                    <a:cs typeface="Times New Roman" panose="02020603050405020304" pitchFamily="18" charset="0"/>
                  </a:rPr>
                  <a:t>0) 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总输入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𝒖</m:t>
                    </m:r>
                  </m:oMath>
                </a14:m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大于阈值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则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感知器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否则输出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分类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-1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两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个不同类别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4" y="2420888"/>
                <a:ext cx="8325983" cy="2244204"/>
              </a:xfrm>
              <a:prstGeom prst="rect">
                <a:avLst/>
              </a:prstGeom>
              <a:blipFill>
                <a:blip r:embed="rId2"/>
                <a:stretch>
                  <a:fillRect l="-1171" t="-1359" r="-1464" b="-2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429873" y="4806205"/>
                <a:ext cx="8337637" cy="103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连接权值参数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并非预先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设定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好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>
                    <a:latin typeface="+mn-ea"/>
                    <a:ea typeface="+mn-ea"/>
                  </a:rPr>
                  <a:t>而是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通过多次迭代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得到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68288" indent="-268288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方法：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构建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，计算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模型预测值</a:t>
                </a:r>
                <a:r>
                  <a:rPr lang="zh-CN" altLang="zh-CN" sz="1600" dirty="0">
                    <a:latin typeface="+mn-ea"/>
                    <a:ea typeface="+mn-ea"/>
                  </a:rPr>
                  <a:t>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数据真实值</a:t>
                </a:r>
                <a:r>
                  <a:rPr lang="zh-CN" altLang="zh-CN" sz="1600" dirty="0">
                    <a:latin typeface="+mn-ea"/>
                    <a:ea typeface="+mn-ea"/>
                  </a:rPr>
                  <a:t>之间的</a:t>
                </a:r>
                <a:r>
                  <a:rPr lang="en-US" altLang="zh-CN" sz="1600" dirty="0"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1600" dirty="0">
                    <a:latin typeface="+mn-ea"/>
                    <a:ea typeface="+mn-ea"/>
                  </a:rPr>
                  <a:t>”</a:t>
                </a:r>
                <a:r>
                  <a:rPr lang="zh-CN" altLang="zh-CN" sz="1600" dirty="0">
                    <a:latin typeface="+mn-ea"/>
                    <a:ea typeface="+mn-ea"/>
                  </a:rPr>
                  <a:t>，通过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化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损失</a:t>
                </a:r>
                <a:endParaRPr lang="en-US" altLang="zh-CN" sz="1600" u="wavyDbl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algn="just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    </a:t>
                </a:r>
                <a:r>
                  <a:rPr lang="en-US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  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函</a:t>
                </a:r>
                <a:r>
                  <a:rPr lang="zh-CN" altLang="en-US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优化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73" y="4806205"/>
                <a:ext cx="8337637" cy="1038746"/>
              </a:xfrm>
              <a:prstGeom prst="rect">
                <a:avLst/>
              </a:prstGeom>
              <a:blipFill>
                <a:blip r:embed="rId3"/>
                <a:stretch>
                  <a:fillRect l="-1170" t="-2924"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448528" y="716644"/>
            <a:ext cx="8293700" cy="1603003"/>
            <a:chOff x="448528" y="716644"/>
            <a:chExt cx="8293700" cy="160300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AA15EDD-17E8-41A2-8438-9BF013800155}"/>
                </a:ext>
              </a:extLst>
            </p:cNvPr>
            <p:cNvSpPr/>
            <p:nvPr/>
          </p:nvSpPr>
          <p:spPr>
            <a:xfrm>
              <a:off x="3923928" y="716644"/>
              <a:ext cx="4818300" cy="16030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6213" indent="-176213" algn="just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早期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感知机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和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MP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模型相似，由</a:t>
              </a:r>
              <a:r>
                <a:rPr lang="zh-CN" altLang="zh-CN" sz="16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一个输入层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和</a:t>
              </a:r>
              <a:r>
                <a:rPr lang="zh-CN" altLang="zh-CN" sz="16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一个输出层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构成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，也称</a:t>
              </a: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sz="16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单层感知机</a:t>
              </a: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1600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176213" indent="-176213" algn="just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输入层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负责</a:t>
              </a:r>
              <a:r>
                <a:rPr lang="zh-CN" altLang="zh-CN" sz="16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接收</a:t>
              </a:r>
              <a:r>
                <a:rPr lang="zh-CN" altLang="zh-CN" sz="16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实数值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输入向量</a:t>
              </a:r>
              <a:endPara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</a:pP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  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输出层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输出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或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-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两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个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值</a:t>
              </a:r>
              <a:endPara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176213" indent="-176213" algn="just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可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作为一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种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二分类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线性</a:t>
              </a:r>
              <a:r>
                <a:rPr lang="zh-CN" altLang="zh-CN" sz="16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分类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模型</a:t>
              </a:r>
              <a:endParaRPr lang="en-US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28" y="805260"/>
              <a:ext cx="3378340" cy="1445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9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9552" y="1493928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AB59479-A371-40C4-9BEE-C0E6B76AD279}"/>
              </a:ext>
            </a:extLst>
          </p:cNvPr>
          <p:cNvSpPr/>
          <p:nvPr/>
        </p:nvSpPr>
        <p:spPr>
          <a:xfrm>
            <a:off x="516190" y="4141491"/>
            <a:ext cx="8183628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单层感知机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可模拟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逻辑与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逻辑与非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NAND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逻辑或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线性可分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函数，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无法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逻辑异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非线性可分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逻辑函数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任务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20820" y="871776"/>
            <a:ext cx="4706496" cy="2095738"/>
            <a:chOff x="420820" y="871776"/>
            <a:chExt cx="4706496" cy="20957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20" y="871776"/>
              <a:ext cx="4706496" cy="165618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 bwMode="auto">
            <a:xfrm>
              <a:off x="1415060" y="2780927"/>
              <a:ext cx="2718016" cy="1865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单层感知机模拟不同逻辑函数功能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62346" y="836712"/>
            <a:ext cx="3379846" cy="3001642"/>
            <a:chOff x="5262346" y="836712"/>
            <a:chExt cx="3379846" cy="3001642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65B061CD-EF13-4326-A25B-26151A698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346" y="836712"/>
              <a:ext cx="3379846" cy="2676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632C31B-EBFF-4579-85EA-173C84068AAC}"/>
                </a:ext>
              </a:extLst>
            </p:cNvPr>
            <p:cNvSpPr/>
            <p:nvPr/>
          </p:nvSpPr>
          <p:spPr>
            <a:xfrm>
              <a:off x="5850512" y="3622910"/>
              <a:ext cx="220351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1957</a:t>
              </a:r>
              <a:r>
                <a:rPr lang="zh-CN" altLang="en-US" sz="1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年</a:t>
              </a:r>
              <a:r>
                <a:rPr lang="zh-CN" altLang="en-US" sz="1400" dirty="0" smtClean="0">
                  <a:latin typeface="+mn-ea"/>
                  <a:ea typeface="+mn-ea"/>
                  <a:cs typeface="Times New Roman" panose="02020603050405020304" pitchFamily="18" charset="0"/>
                </a:rPr>
                <a:t>罗森布拉特发表文章</a:t>
              </a:r>
              <a:endParaRPr lang="zh-CN" altLang="en-US" sz="14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3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33760" y="1136561"/>
            <a:ext cx="41856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SzPct val="80000"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1957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年，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Rosenblatt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从数学角度提出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1"/>
              <p:cNvSpPr txBox="1">
                <a:spLocks noChangeArrowheads="1"/>
              </p:cNvSpPr>
              <p:nvPr/>
            </p:nvSpPr>
            <p:spPr bwMode="auto">
              <a:xfrm>
                <a:off x="600723" y="1804785"/>
                <a:ext cx="8003725" cy="692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indent="-265113" eaLnBrk="1" hangingPunct="1">
                  <a:lnSpc>
                    <a:spcPts val="2700"/>
                  </a:lnSpc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一些“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输入输出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数据对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”中，通过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学习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，获得“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权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”和“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偏置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”。</a:t>
                </a:r>
              </a:p>
            </p:txBody>
          </p:sp>
        </mc:Choice>
        <mc:Fallback xmlns="">
          <p:sp>
            <p:nvSpPr>
              <p:cNvPr id="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723" y="1804785"/>
                <a:ext cx="8003725" cy="692497"/>
              </a:xfrm>
              <a:prstGeom prst="rect">
                <a:avLst/>
              </a:prstGeom>
              <a:blipFill rotWithShape="0">
                <a:blip r:embed="rId2"/>
                <a:stretch>
                  <a:fillRect l="-1296" t="-8772" b="-122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1"/>
              <p:cNvSpPr txBox="1">
                <a:spLocks noChangeArrowheads="1"/>
              </p:cNvSpPr>
              <p:nvPr/>
            </p:nvSpPr>
            <p:spPr bwMode="auto">
              <a:xfrm>
                <a:off x="600723" y="2722711"/>
                <a:ext cx="7715693" cy="346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indent="-265113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：给定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一些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=±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”，求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一个函数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，使得：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723" y="2722711"/>
                <a:ext cx="7715693" cy="346249"/>
              </a:xfrm>
              <a:prstGeom prst="rect">
                <a:avLst/>
              </a:prstGeom>
              <a:blipFill rotWithShape="0">
                <a:blip r:embed="rId3"/>
                <a:stretch>
                  <a:fillRect l="-1344" t="-17857" b="-267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600723" y="3451645"/>
                <a:ext cx="8075733" cy="6974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indent="-265113"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感知机算法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：设“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𝒔𝒊𝒈𝒏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”，通过从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组数据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学习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 </a:t>
                </a:r>
                <a:endPara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获得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”和“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”。</a:t>
                </a:r>
                <a:endPara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723" y="3451645"/>
                <a:ext cx="8075733" cy="697435"/>
              </a:xfrm>
              <a:prstGeom prst="rect">
                <a:avLst/>
              </a:prstGeom>
              <a:blipFill rotWithShape="0">
                <a:blip r:embed="rId4"/>
                <a:stretch>
                  <a:fillRect l="-1284" t="-13043" r="-1813" b="-173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223801" y="4166422"/>
            <a:ext cx="6601326" cy="701678"/>
            <a:chOff x="1223801" y="4166422"/>
            <a:chExt cx="6601326" cy="701678"/>
          </a:xfrm>
        </p:grpSpPr>
        <p:sp>
          <p:nvSpPr>
            <p:cNvPr id="11" name="圆角矩形标注 10"/>
            <p:cNvSpPr/>
            <p:nvPr/>
          </p:nvSpPr>
          <p:spPr bwMode="auto">
            <a:xfrm>
              <a:off x="6588224" y="4166422"/>
              <a:ext cx="1236903" cy="298352"/>
            </a:xfrm>
            <a:prstGeom prst="wedgeRoundRectCallout">
              <a:avLst>
                <a:gd name="adj1" fmla="val 21299"/>
                <a:gd name="adj2" fmla="val -156228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训练数据集</a:t>
              </a:r>
            </a:p>
          </p:txBody>
        </p:sp>
        <p:sp>
          <p:nvSpPr>
            <p:cNvPr id="12" name="圆角矩形标注 11"/>
            <p:cNvSpPr/>
            <p:nvPr/>
          </p:nvSpPr>
          <p:spPr bwMode="auto">
            <a:xfrm>
              <a:off x="1223801" y="4504606"/>
              <a:ext cx="3573276" cy="363494"/>
            </a:xfrm>
            <a:prstGeom prst="wedgeRoundRectCallout">
              <a:avLst>
                <a:gd name="adj1" fmla="val 20323"/>
                <a:gd name="adj2" fmla="val -244485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符号函数：</a:t>
              </a:r>
              <a:r>
                <a:rPr lang="zh-CN" altLang="en-US" dirty="0" smtClean="0">
                  <a:latin typeface="+mn-ea"/>
                  <a:cs typeface="Times New Roman" panose="02020603050405020304" pitchFamily="18" charset="0"/>
                </a:rPr>
                <a:t>取</a:t>
              </a:r>
              <a:r>
                <a:rPr lang="zh-CN" altLang="en-US" dirty="0">
                  <a:solidFill>
                    <a:srgbClr val="0000FF"/>
                  </a:solidFill>
                  <a:latin typeface="+mn-ea"/>
                  <a:cs typeface="Times New Roman" panose="02020603050405020304" pitchFamily="18" charset="0"/>
                </a:rPr>
                <a:t>某个数</a:t>
              </a:r>
              <a:r>
                <a:rPr lang="zh-CN" altLang="en-US" dirty="0">
                  <a:latin typeface="+mn-ea"/>
                  <a:cs typeface="Times New Roman" panose="02020603050405020304" pitchFamily="18" charset="0"/>
                </a:rPr>
                <a:t>的符号“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/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dirty="0" smtClean="0">
                  <a:latin typeface="+mn-ea"/>
                  <a:cs typeface="Times New Roman" panose="02020603050405020304" pitchFamily="18" charset="0"/>
                </a:rPr>
                <a:t>”</a:t>
              </a:r>
              <a:endParaRPr lang="zh-CN" altLang="en-US" dirty="0"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6548" y="2492896"/>
            <a:ext cx="8585932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特点：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递阶分层结构</a:t>
            </a:r>
            <a:endParaRPr lang="en-US" altLang="zh-CN" sz="16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539750" indent="-18256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计算单元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神经元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从一层连接至下一层</a:t>
            </a:r>
            <a:r>
              <a:rPr lang="zh-CN" altLang="en-US" sz="1600" b="1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相邻层神经元之间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全</a:t>
            </a:r>
            <a:r>
              <a:rPr lang="zh-CN" altLang="zh-CN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连接方式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不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存在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同层神经元之间</a:t>
            </a:r>
            <a:r>
              <a:rPr lang="zh-CN" altLang="en-US" sz="1600" b="1" dirty="0" smtClean="0">
                <a:latin typeface="+mn-ea"/>
                <a:ea typeface="+mn-ea"/>
              </a:rPr>
              <a:t>的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连接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r>
              <a:rPr lang="zh-CN" altLang="en-US" sz="1600" b="1" u="wavyDbl" dirty="0" smtClean="0">
                <a:latin typeface="+mn-ea"/>
                <a:ea typeface="+mn-ea"/>
              </a:rPr>
              <a:t>样本数据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从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输入层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到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输出层</a:t>
            </a:r>
            <a:r>
              <a:rPr lang="zh-CN" altLang="en-US" sz="1600" b="1" dirty="0" smtClean="0">
                <a:latin typeface="+mn-ea"/>
                <a:ea typeface="+mn-ea"/>
              </a:rPr>
              <a:t>，通过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单向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连接传递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539750" indent="-18256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每个神经元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只接受</a:t>
            </a:r>
            <a:r>
              <a:rPr lang="zh-CN" altLang="en-US" sz="1600" b="1" u="wavyDbl" dirty="0" smtClean="0">
                <a:latin typeface="+mn-ea"/>
                <a:ea typeface="+mn-ea"/>
              </a:rPr>
              <a:t>前一层的输入</a:t>
            </a:r>
            <a:r>
              <a:rPr lang="zh-CN" altLang="en-US" sz="1600" b="1" dirty="0" smtClean="0">
                <a:latin typeface="+mn-ea"/>
                <a:ea typeface="+mn-ea"/>
              </a:rPr>
              <a:t>，经过处理，</a:t>
            </a:r>
            <a:r>
              <a:rPr lang="zh-CN" altLang="en-US" sz="1600" b="1" u="wavyDbl" dirty="0" smtClean="0">
                <a:latin typeface="+mn-ea"/>
                <a:ea typeface="+mn-ea"/>
              </a:rPr>
              <a:t>再输出给下一层</a:t>
            </a:r>
            <a:r>
              <a:rPr lang="zh-CN" altLang="en-US" sz="1600" b="1" dirty="0" smtClean="0">
                <a:latin typeface="+mn-ea"/>
                <a:ea typeface="+mn-ea"/>
              </a:rPr>
              <a:t>，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没有反馈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感知机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endParaRPr lang="en-US" altLang="zh-CN" sz="1600" dirty="0">
              <a:latin typeface="+mn-ea"/>
              <a:ea typeface="+mn-ea"/>
            </a:endParaRPr>
          </a:p>
          <a:p>
            <a:pPr marL="539750" indent="-18256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u="wavyDbl" dirty="0" smtClean="0">
                <a:latin typeface="+mn-ea"/>
                <a:ea typeface="+mn-ea"/>
              </a:rPr>
              <a:t>第</a:t>
            </a:r>
            <a:r>
              <a:rPr lang="en-US" altLang="zh-CN" sz="1600" b="1" i="1" u="wavyDbl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1600" b="1" u="wavyDbl" dirty="0">
                <a:latin typeface="+mn-ea"/>
                <a:ea typeface="+mn-ea"/>
              </a:rPr>
              <a:t>层</a:t>
            </a:r>
            <a:r>
              <a:rPr lang="zh-CN" altLang="en-US" sz="1600" b="1" dirty="0">
                <a:latin typeface="+mn-ea"/>
                <a:ea typeface="+mn-ea"/>
              </a:rPr>
              <a:t>的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1600" b="1" dirty="0">
                <a:latin typeface="+mn-ea"/>
                <a:ea typeface="+mn-ea"/>
              </a:rPr>
              <a:t>仅与</a:t>
            </a:r>
            <a:r>
              <a:rPr lang="zh-CN" altLang="en-US" sz="1600" b="1" u="wavyDbl" dirty="0">
                <a:latin typeface="+mn-ea"/>
                <a:ea typeface="+mn-ea"/>
              </a:rPr>
              <a:t>第</a:t>
            </a:r>
            <a:r>
              <a:rPr lang="en-US" altLang="zh-CN" sz="1600" b="1" i="1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1600" b="1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</a:t>
            </a:r>
            <a:r>
              <a:rPr lang="zh-CN" altLang="en-US" sz="1600" b="1" u="wavyDbl" dirty="0">
                <a:latin typeface="+mn-ea"/>
                <a:ea typeface="+mn-ea"/>
              </a:rPr>
              <a:t>层</a:t>
            </a:r>
            <a:r>
              <a:rPr lang="zh-CN" altLang="en-US" sz="1600" b="1" dirty="0">
                <a:latin typeface="+mn-ea"/>
                <a:ea typeface="+mn-ea"/>
              </a:rPr>
              <a:t>的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相连</a:t>
            </a:r>
            <a:r>
              <a:rPr lang="zh-CN" altLang="en-US" sz="1600" dirty="0">
                <a:latin typeface="+mn-ea"/>
                <a:ea typeface="+mn-ea"/>
              </a:rPr>
              <a:t>（</a:t>
            </a:r>
            <a:r>
              <a:rPr lang="zh-CN" altLang="en-US" sz="1600" u="wavyDbl" dirty="0">
                <a:latin typeface="+mn-ea"/>
                <a:ea typeface="+mn-ea"/>
              </a:rPr>
              <a:t>前一层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dirty="0" smtClean="0">
                <a:latin typeface="+mn-ea"/>
                <a:ea typeface="+mn-ea"/>
              </a:rPr>
              <a:t>→</a:t>
            </a:r>
            <a:r>
              <a:rPr lang="zh-CN" altLang="en-US" sz="1600" u="wavyDbl" dirty="0" smtClean="0">
                <a:latin typeface="+mn-ea"/>
                <a:ea typeface="+mn-ea"/>
              </a:rPr>
              <a:t>当</a:t>
            </a:r>
            <a:r>
              <a:rPr lang="zh-CN" altLang="en-US" sz="1600" b="1" u="wavyDbl" dirty="0" smtClean="0">
                <a:latin typeface="+mn-ea"/>
                <a:ea typeface="+mn-ea"/>
              </a:rPr>
              <a:t>前层</a:t>
            </a:r>
            <a:r>
              <a:rPr lang="zh-CN" altLang="en-US" sz="1600" b="1" dirty="0" smtClean="0">
                <a:latin typeface="+mn-ea"/>
                <a:ea typeface="+mn-ea"/>
              </a:rPr>
              <a:t>的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539750" indent="-18256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输入层</a:t>
            </a:r>
            <a:r>
              <a:rPr lang="zh-CN" altLang="en-US" sz="1600" b="1" dirty="0" smtClean="0">
                <a:latin typeface="+mn-ea"/>
                <a:ea typeface="+mn-ea"/>
              </a:rPr>
              <a:t>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输出层</a:t>
            </a:r>
            <a:r>
              <a:rPr lang="zh-CN" altLang="en-US" sz="1600" b="1" dirty="0" smtClean="0">
                <a:latin typeface="+mn-ea"/>
                <a:ea typeface="+mn-ea"/>
              </a:rPr>
              <a:t>分别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en-US" sz="1600" b="1" dirty="0">
                <a:solidFill>
                  <a:srgbClr val="0000FF"/>
                </a:solidFill>
                <a:latin typeface="+mn-ea"/>
                <a:ea typeface="+mn-ea"/>
              </a:rPr>
              <a:t>外界相连</a:t>
            </a:r>
            <a:r>
              <a:rPr lang="zh-CN" altLang="en-US" sz="1600" b="1" dirty="0">
                <a:latin typeface="+mn-ea"/>
                <a:ea typeface="+mn-ea"/>
              </a:rPr>
              <a:t>，</a:t>
            </a:r>
            <a:r>
              <a:rPr lang="zh-CN" altLang="en-US" sz="1600" b="1" u="wavyDbl" dirty="0">
                <a:latin typeface="+mn-ea"/>
                <a:ea typeface="+mn-ea"/>
              </a:rPr>
              <a:t>其它中间层</a:t>
            </a:r>
            <a:r>
              <a:rPr lang="zh-CN" altLang="en-US" sz="1600" b="1" dirty="0">
                <a:latin typeface="+mn-ea"/>
                <a:ea typeface="+mn-ea"/>
              </a:rPr>
              <a:t>称为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隐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隐含层</a:t>
            </a:r>
            <a:r>
              <a:rPr lang="en-US" altLang="zh-CN" sz="1600" b="1" dirty="0" smtClean="0">
                <a:latin typeface="+mn-ea"/>
                <a:ea typeface="+mn-ea"/>
              </a:rPr>
              <a:t>\</a:t>
            </a:r>
            <a:r>
              <a:rPr lang="zh-CN" altLang="en-US" sz="1600" b="1" dirty="0" smtClean="0">
                <a:latin typeface="+mn-ea"/>
                <a:ea typeface="+mn-ea"/>
              </a:rPr>
              <a:t>隐藏层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50564" y="1493928"/>
            <a:ext cx="8225892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0564" y="175736"/>
            <a:ext cx="282529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三、</a:t>
            </a:r>
            <a:r>
              <a:rPr lang="zh-CN" altLang="en-US" sz="2400" dirty="0">
                <a:latin typeface="+mn-ea"/>
                <a:ea typeface="+mn-ea"/>
              </a:rPr>
              <a:t>神经网络的结构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4384" y="703443"/>
            <a:ext cx="3270491" cy="29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dirty="0">
                <a:latin typeface="+mn-ea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前馈型</a:t>
            </a:r>
            <a:r>
              <a:rPr lang="en-US" altLang="zh-CN" sz="2000" dirty="0">
                <a:latin typeface="+mn-ea"/>
              </a:rPr>
              <a:t>(</a:t>
            </a:r>
            <a:r>
              <a:rPr lang="zh-CN" altLang="en-US" sz="2000" dirty="0">
                <a:latin typeface="+mn-ea"/>
              </a:rPr>
              <a:t>前向型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神经网络</a:t>
            </a: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411760" y="764704"/>
            <a:ext cx="6330257" cy="1781912"/>
            <a:chOff x="2411760" y="764704"/>
            <a:chExt cx="6330257" cy="17819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1086572"/>
              <a:ext cx="2450398" cy="140513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632" y="764704"/>
              <a:ext cx="3629385" cy="1781912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314384" y="4634396"/>
            <a:ext cx="8578096" cy="641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本质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单层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感知机</a:t>
            </a:r>
            <a:r>
              <a:rPr lang="zh-CN" altLang="zh-CN" sz="1600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增加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若干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隐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含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层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增强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非线性表达能力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更强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拟合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能力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前馈神经网络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：就是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多个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构成的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感知机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314384" y="5376276"/>
            <a:ext cx="8578096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可模拟</a:t>
            </a:r>
            <a:r>
              <a:rPr lang="zh-CN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复杂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非线性</a:t>
            </a:r>
            <a:r>
              <a:rPr lang="zh-CN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函数功能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，所模拟函数的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复杂性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取决于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隐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含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层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数目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和</a:t>
            </a:r>
            <a:r>
              <a:rPr lang="zh-CN" altLang="zh-CN" sz="1600" u="wavyDbl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各层中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神经元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数目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112632" y="2400267"/>
            <a:ext cx="3455240" cy="109773"/>
            <a:chOff x="5112632" y="2400267"/>
            <a:chExt cx="3455240" cy="109773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5112632" y="2400267"/>
              <a:ext cx="53948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6543648" y="2510040"/>
              <a:ext cx="53948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8028384" y="2447523"/>
              <a:ext cx="53948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圆角矩形标注 17"/>
          <p:cNvSpPr/>
          <p:nvPr/>
        </p:nvSpPr>
        <p:spPr bwMode="auto">
          <a:xfrm>
            <a:off x="450565" y="1273461"/>
            <a:ext cx="1700770" cy="668621"/>
          </a:xfrm>
          <a:prstGeom prst="wedgeRoundRectCallout">
            <a:avLst>
              <a:gd name="adj1" fmla="val 55587"/>
              <a:gd name="adj2" fmla="val -414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全连接：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一个神经元与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相邻下一层中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所有神经元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连接</a:t>
            </a:r>
          </a:p>
        </p:txBody>
      </p:sp>
    </p:spTree>
    <p:extLst>
      <p:ext uri="{BB962C8B-B14F-4D97-AF65-F5344CB8AC3E}">
        <p14:creationId xmlns:p14="http://schemas.microsoft.com/office/powerpoint/2010/main" val="289673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 bwMode="auto">
          <a:xfrm>
            <a:off x="539552" y="1493928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4644008" y="792287"/>
            <a:ext cx="4098220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层层递进、逐层抽象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明暗幅度的像素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，被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映射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高层语义对象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概率值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9" y="692696"/>
            <a:ext cx="3959962" cy="194421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4639860" y="1707679"/>
            <a:ext cx="4102367" cy="641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非线性映射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海量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组成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实现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输入数据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任务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420820" y="2852936"/>
            <a:ext cx="832140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非线性变换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输入数据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图像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文本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声音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特征空间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映射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另一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语义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空间），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这一过程就是一个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复杂的非线性变换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420820" y="3861048"/>
            <a:ext cx="8321408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误差反向调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优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误差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反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向传播算法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误差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损失函数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定义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输出端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向前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反向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传播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逐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层更新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权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非线性映射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参数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使神经网络模型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拟合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fitting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输入数据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输出结果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建立关联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415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29252" y="1129122"/>
            <a:ext cx="1936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多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层神经网络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21759" y="1844824"/>
            <a:ext cx="7622651" cy="2120169"/>
            <a:chOff x="621757" y="2242405"/>
            <a:chExt cx="7622651" cy="212016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347" y="2996952"/>
              <a:ext cx="5688061" cy="1365622"/>
            </a:xfrm>
            <a:prstGeom prst="rect">
              <a:avLst/>
            </a:prstGeom>
          </p:spPr>
        </p:pic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621757" y="2242405"/>
              <a:ext cx="359020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+mn-ea"/>
                  <a:ea typeface="+mn-ea"/>
                  <a:cs typeface="Times New Roman" panose="02020603050405020304" pitchFamily="18" charset="0"/>
                </a:rPr>
                <a:t>最简单的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多层神经网络模型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35896" y="2619118"/>
            <a:ext cx="1872208" cy="2205033"/>
            <a:chOff x="3635896" y="3016697"/>
            <a:chExt cx="1872208" cy="2205033"/>
          </a:xfrm>
        </p:grpSpPr>
        <p:sp>
          <p:nvSpPr>
            <p:cNvPr id="10" name="矩形 9"/>
            <p:cNvSpPr/>
            <p:nvPr/>
          </p:nvSpPr>
          <p:spPr bwMode="auto">
            <a:xfrm>
              <a:off x="4572000" y="3016697"/>
              <a:ext cx="936104" cy="1368152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圆角矩形标注 10"/>
                <p:cNvSpPr/>
                <p:nvPr/>
              </p:nvSpPr>
              <p:spPr bwMode="auto">
                <a:xfrm>
                  <a:off x="3635896" y="4586418"/>
                  <a:ext cx="1799628" cy="635312"/>
                </a:xfrm>
                <a:prstGeom prst="wedgeRoundRectCallout">
                  <a:avLst>
                    <a:gd name="adj1" fmla="val 20056"/>
                    <a:gd name="adj2" fmla="val -81429"/>
                    <a:gd name="adj3" fmla="val 16667"/>
                  </a:avLst>
                </a:prstGeom>
                <a:noFill/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1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层</a:t>
                  </a:r>
                  <a:endPara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eaLnBrk="1" hangingPunct="1"/>
                  <a:r>
                    <a:rPr lang="en-US" altLang="zh-CN" sz="2000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latin typeface="+mn-ea"/>
                      <a:ea typeface="+mn-ea"/>
                    </a:rPr>
                    <a:t>所有的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+mn-ea"/>
                        </a:rPr>
                        <m:t>𝑾</m:t>
                      </m:r>
                    </m:oMath>
                  </a14:m>
                  <a:r>
                    <a:rPr lang="zh-CN" altLang="en-US" sz="2000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en-US" altLang="zh-CN" sz="2000" dirty="0"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" name="圆角矩形标注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4586418"/>
                  <a:ext cx="1799628" cy="635312"/>
                </a:xfrm>
                <a:prstGeom prst="wedgeRoundRectCallout">
                  <a:avLst>
                    <a:gd name="adj1" fmla="val 20056"/>
                    <a:gd name="adj2" fmla="val -81429"/>
                    <a:gd name="adj3" fmla="val 16667"/>
                  </a:avLst>
                </a:prstGeom>
                <a:blipFill rotWithShape="0">
                  <a:blip r:embed="rId3"/>
                  <a:stretch>
                    <a:fillRect l="-6355" r="-4013" b="-16429"/>
                  </a:stretch>
                </a:blipFill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/>
          <p:cNvGrpSpPr/>
          <p:nvPr/>
        </p:nvGrpSpPr>
        <p:grpSpPr>
          <a:xfrm>
            <a:off x="6228756" y="2619118"/>
            <a:ext cx="1799628" cy="2208255"/>
            <a:chOff x="6228756" y="3016697"/>
            <a:chExt cx="1799628" cy="2208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圆角矩形标注 12"/>
                <p:cNvSpPr/>
                <p:nvPr/>
              </p:nvSpPr>
              <p:spPr bwMode="auto">
                <a:xfrm>
                  <a:off x="6228756" y="4589640"/>
                  <a:ext cx="1799628" cy="635312"/>
                </a:xfrm>
                <a:prstGeom prst="wedgeRoundRectCallout">
                  <a:avLst>
                    <a:gd name="adj1" fmla="val 19553"/>
                    <a:gd name="adj2" fmla="val -82854"/>
                    <a:gd name="adj3" fmla="val 16667"/>
                  </a:avLst>
                </a:prstGeom>
                <a:noFill/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2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层</a:t>
                  </a:r>
                  <a:endPara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eaLnBrk="1" hangingPunct="1"/>
                  <a:r>
                    <a:rPr lang="en-US" altLang="zh-CN" sz="2000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latin typeface="+mn-ea"/>
                      <a:ea typeface="+mn-ea"/>
                    </a:rPr>
                    <a:t>所有的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+mn-ea"/>
                        </a:rPr>
                        <m:t>𝑾</m:t>
                      </m:r>
                    </m:oMath>
                  </a14:m>
                  <a:r>
                    <a:rPr lang="zh-CN" altLang="en-US" sz="2000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en-US" altLang="zh-CN" sz="2000" dirty="0"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3" name="圆角矩形标注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28756" y="4589640"/>
                  <a:ext cx="1799628" cy="635312"/>
                </a:xfrm>
                <a:prstGeom prst="wedgeRoundRectCallout">
                  <a:avLst>
                    <a:gd name="adj1" fmla="val 19553"/>
                    <a:gd name="adj2" fmla="val -82854"/>
                    <a:gd name="adj3" fmla="val 16667"/>
                  </a:avLst>
                </a:prstGeom>
                <a:blipFill rotWithShape="0">
                  <a:blip r:embed="rId4"/>
                  <a:stretch>
                    <a:fillRect l="-6711" r="-4027" b="-15493"/>
                  </a:stretch>
                </a:blipFill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/>
            <p:cNvSpPr/>
            <p:nvPr/>
          </p:nvSpPr>
          <p:spPr bwMode="auto">
            <a:xfrm>
              <a:off x="6547182" y="3016697"/>
              <a:ext cx="1121161" cy="1368152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076055" y="2730661"/>
            <a:ext cx="2511021" cy="2852271"/>
            <a:chOff x="5076055" y="3128240"/>
            <a:chExt cx="2511021" cy="2852271"/>
          </a:xfrm>
        </p:grpSpPr>
        <p:sp>
          <p:nvSpPr>
            <p:cNvPr id="16" name="矩形 15"/>
            <p:cNvSpPr/>
            <p:nvPr/>
          </p:nvSpPr>
          <p:spPr bwMode="auto">
            <a:xfrm>
              <a:off x="5662019" y="3128240"/>
              <a:ext cx="242155" cy="1164855"/>
            </a:xfrm>
            <a:prstGeom prst="rect">
              <a:avLst/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7" name="圆角矩形标注 16"/>
            <p:cNvSpPr/>
            <p:nvPr/>
          </p:nvSpPr>
          <p:spPr bwMode="auto">
            <a:xfrm>
              <a:off x="5076055" y="5611535"/>
              <a:ext cx="2511021" cy="368976"/>
            </a:xfrm>
            <a:prstGeom prst="wedgeRoundRectCallout">
              <a:avLst>
                <a:gd name="adj1" fmla="val -21446"/>
                <a:gd name="adj2" fmla="val -407315"/>
                <a:gd name="adj3" fmla="val 16667"/>
              </a:avLst>
            </a:prstGeom>
            <a:noFill/>
            <a:ln w="1587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2000" dirty="0" smtClean="0">
                  <a:latin typeface="+mn-ea"/>
                  <a:ea typeface="+mn-ea"/>
                </a:rPr>
                <a:t>输入数据的</a:t>
              </a:r>
              <a:r>
                <a:rPr lang="zh-CN" altLang="en-US" sz="2000" dirty="0">
                  <a:latin typeface="+mn-ea"/>
                  <a:ea typeface="+mn-ea"/>
                </a:rPr>
                <a:t>“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加权和</a:t>
              </a:r>
              <a:r>
                <a:rPr lang="zh-CN" altLang="en-US" sz="2000" dirty="0">
                  <a:latin typeface="+mn-ea"/>
                  <a:ea typeface="+mn-ea"/>
                </a:rPr>
                <a:t>”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52122" y="2060848"/>
            <a:ext cx="1934955" cy="1744555"/>
            <a:chOff x="5652120" y="2458427"/>
            <a:chExt cx="1934955" cy="1744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圆角矩形标注 18"/>
                <p:cNvSpPr/>
                <p:nvPr/>
              </p:nvSpPr>
              <p:spPr bwMode="auto">
                <a:xfrm>
                  <a:off x="5652120" y="2458427"/>
                  <a:ext cx="1934955" cy="368976"/>
                </a:xfrm>
                <a:prstGeom prst="wedgeRoundRectCallout">
                  <a:avLst>
                    <a:gd name="adj1" fmla="val -21446"/>
                    <a:gd name="adj2" fmla="val 149668"/>
                    <a:gd name="adj3" fmla="val 16667"/>
                  </a:avLst>
                </a:prstGeom>
                <a:noFill/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非线性函数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𝝋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9" name="圆角矩形标注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52120" y="2458427"/>
                  <a:ext cx="1934955" cy="368976"/>
                </a:xfrm>
                <a:prstGeom prst="wedgeRoundRectCallout">
                  <a:avLst>
                    <a:gd name="adj1" fmla="val -21446"/>
                    <a:gd name="adj2" fmla="val 149668"/>
                    <a:gd name="adj3" fmla="val 16667"/>
                  </a:avLst>
                </a:prstGeom>
                <a:blipFill rotWithShape="0">
                  <a:blip r:embed="rId5"/>
                  <a:stretch>
                    <a:fillRect l="-6542" t="-8800"/>
                  </a:stretch>
                </a:blipFill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 bwMode="auto">
            <a:xfrm>
              <a:off x="5949413" y="3194870"/>
              <a:ext cx="549113" cy="1008112"/>
            </a:xfrm>
            <a:prstGeom prst="rect">
              <a:avLst/>
            </a:prstGeom>
            <a:noFill/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1"/>
              <p:cNvSpPr txBox="1">
                <a:spLocks noChangeArrowheads="1"/>
              </p:cNvSpPr>
              <p:nvPr/>
            </p:nvSpPr>
            <p:spPr bwMode="auto">
              <a:xfrm>
                <a:off x="5463539" y="168415"/>
                <a:ext cx="3068903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90488" indent="-90488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0000FF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两层结点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计算单元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90488" indent="-90488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0000FF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各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层有各层的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90488" indent="-90488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0000FF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从输入端输入</a:t>
                </a:r>
                <a:endPara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90488" indent="-90488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0000FF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输出分类结果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zh-CN" altLang="en-US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3537" y="168413"/>
                <a:ext cx="3068903" cy="1384995"/>
              </a:xfrm>
              <a:prstGeom prst="rect">
                <a:avLst/>
              </a:prstGeom>
              <a:blipFill rotWithShape="0">
                <a:blip r:embed="rId7"/>
                <a:stretch>
                  <a:fillRect l="-3373" t="-4405" r="-1984" b="-57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42" y="1799975"/>
            <a:ext cx="5688061" cy="1365622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39135" y="1197168"/>
            <a:ext cx="11241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计算过程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4970" y="3429000"/>
            <a:ext cx="3326037" cy="904166"/>
            <a:chOff x="414968" y="3429000"/>
            <a:chExt cx="3326037" cy="904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39552" y="3429000"/>
                  <a:ext cx="32014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52" y="3429000"/>
                  <a:ext cx="3201453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39552" y="3933056"/>
                  <a:ext cx="32014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52" y="3933056"/>
                  <a:ext cx="3201453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左大括号 8"/>
            <p:cNvSpPr/>
            <p:nvPr/>
          </p:nvSpPr>
          <p:spPr bwMode="auto">
            <a:xfrm>
              <a:off x="414968" y="3663345"/>
              <a:ext cx="216024" cy="504056"/>
            </a:xfrm>
            <a:prstGeom prst="leftBrace">
              <a:avLst>
                <a:gd name="adj1" fmla="val 27381"/>
                <a:gd name="adj2" fmla="val 50000"/>
              </a:avLst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02203" y="3444391"/>
            <a:ext cx="1693935" cy="888777"/>
            <a:chOff x="3891089" y="3444389"/>
            <a:chExt cx="1693935" cy="888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016774" y="3444389"/>
                  <a:ext cx="15561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6774" y="3444389"/>
                  <a:ext cx="155613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24242" r="-38039" b="-19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4004848" y="3933056"/>
                  <a:ext cx="158017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48" y="3933056"/>
                  <a:ext cx="1580176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22727" r="-36293" b="-19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左大括号 12"/>
            <p:cNvSpPr/>
            <p:nvPr/>
          </p:nvSpPr>
          <p:spPr bwMode="auto">
            <a:xfrm>
              <a:off x="3891089" y="3640462"/>
              <a:ext cx="216024" cy="504056"/>
            </a:xfrm>
            <a:prstGeom prst="leftBrace">
              <a:avLst>
                <a:gd name="adj1" fmla="val 27381"/>
                <a:gd name="adj2" fmla="val 50000"/>
              </a:avLst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928974" y="3604954"/>
                <a:ext cx="28194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974" y="3604954"/>
                <a:ext cx="281949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1"/>
              <p:cNvSpPr txBox="1">
                <a:spLocks noChangeArrowheads="1"/>
              </p:cNvSpPr>
              <p:nvPr/>
            </p:nvSpPr>
            <p:spPr bwMode="auto">
              <a:xfrm>
                <a:off x="539553" y="4705401"/>
                <a:ext cx="5400601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从输入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，通过中间步骤，逐步得到输出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1" y="4705399"/>
                <a:ext cx="540060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147" t="-30000" r="-904" b="-46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1"/>
              <p:cNvSpPr txBox="1">
                <a:spLocks noChangeArrowheads="1"/>
              </p:cNvSpPr>
              <p:nvPr/>
            </p:nvSpPr>
            <p:spPr bwMode="auto">
              <a:xfrm>
                <a:off x="539553" y="5236200"/>
                <a:ext cx="763284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3" y="5236200"/>
                <a:ext cx="7632847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518" r="-639" b="-34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 bwMode="auto">
          <a:xfrm>
            <a:off x="4841926" y="1916832"/>
            <a:ext cx="288032" cy="11521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8" name="矩形 17"/>
          <p:cNvSpPr/>
          <p:nvPr/>
        </p:nvSpPr>
        <p:spPr bwMode="auto">
          <a:xfrm>
            <a:off x="5739441" y="1882542"/>
            <a:ext cx="288032" cy="11521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9" name="矩形 18"/>
          <p:cNvSpPr/>
          <p:nvPr/>
        </p:nvSpPr>
        <p:spPr bwMode="auto">
          <a:xfrm>
            <a:off x="7155235" y="2251135"/>
            <a:ext cx="288032" cy="4835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563472" y="2234953"/>
            <a:ext cx="809352" cy="708099"/>
            <a:chOff x="3707904" y="2216845"/>
            <a:chExt cx="720080" cy="708099"/>
          </a:xfrm>
        </p:grpSpPr>
        <p:cxnSp>
          <p:nvCxnSpPr>
            <p:cNvPr id="21" name="直接箭头连接符 20"/>
            <p:cNvCxnSpPr/>
            <p:nvPr/>
          </p:nvCxnSpPr>
          <p:spPr bwMode="auto">
            <a:xfrm>
              <a:off x="3707904" y="2216845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箭头连接符 21"/>
            <p:cNvCxnSpPr/>
            <p:nvPr/>
          </p:nvCxnSpPr>
          <p:spPr bwMode="auto">
            <a:xfrm flipV="1">
              <a:off x="3707904" y="2216845"/>
              <a:ext cx="720080" cy="70809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组合 22"/>
          <p:cNvGrpSpPr/>
          <p:nvPr/>
        </p:nvGrpSpPr>
        <p:grpSpPr>
          <a:xfrm>
            <a:off x="3554836" y="2216847"/>
            <a:ext cx="808935" cy="726205"/>
            <a:chOff x="3707904" y="2216845"/>
            <a:chExt cx="720080" cy="726205"/>
          </a:xfrm>
        </p:grpSpPr>
        <p:cxnSp>
          <p:nvCxnSpPr>
            <p:cNvPr id="24" name="直接箭头连接符 23"/>
            <p:cNvCxnSpPr/>
            <p:nvPr/>
          </p:nvCxnSpPr>
          <p:spPr bwMode="auto">
            <a:xfrm>
              <a:off x="3707904" y="2216845"/>
              <a:ext cx="720080" cy="70809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箭头连接符 24"/>
            <p:cNvCxnSpPr/>
            <p:nvPr/>
          </p:nvCxnSpPr>
          <p:spPr bwMode="auto">
            <a:xfrm>
              <a:off x="3707904" y="2943050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2873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1"/>
              <p:cNvSpPr txBox="1">
                <a:spLocks noChangeArrowheads="1"/>
              </p:cNvSpPr>
              <p:nvPr/>
            </p:nvSpPr>
            <p:spPr bwMode="auto">
              <a:xfrm>
                <a:off x="647356" y="1177007"/>
                <a:ext cx="3132556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非线性函数“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𝝋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”的意义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356" y="1177007"/>
                <a:ext cx="3132556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4864" t="-29412" r="-2335" b="-450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369209" y="2366986"/>
            <a:ext cx="8162870" cy="741693"/>
            <a:chOff x="369209" y="2543291"/>
            <a:chExt cx="8162870" cy="741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47356" y="2884874"/>
                  <a:ext cx="788472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6" y="2884874"/>
                  <a:ext cx="7884723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22727" r="-7651" b="-19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369209" y="2543291"/>
              <a:ext cx="71040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化简：</a:t>
              </a:r>
              <a:endPara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15154" y="3660993"/>
                <a:ext cx="26848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54" y="3660993"/>
                <a:ext cx="2684838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29000"/>
            <a:ext cx="2304256" cy="864096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 bwMode="auto">
          <a:xfrm>
            <a:off x="4716016" y="3383308"/>
            <a:ext cx="2304256" cy="9097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581216" y="4266353"/>
                <a:ext cx="3198696" cy="346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所有的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需要学习</a:t>
                </a:r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216" y="4266353"/>
                <a:ext cx="3198696" cy="346249"/>
              </a:xfrm>
              <a:prstGeom prst="rect">
                <a:avLst/>
              </a:prstGeom>
              <a:blipFill rotWithShape="0">
                <a:blip r:embed="rId7"/>
                <a:stretch>
                  <a:fillRect l="-3619" t="-24561" b="-298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2538086" y="4680295"/>
            <a:ext cx="2960067" cy="1256118"/>
            <a:chOff x="2564621" y="4680295"/>
            <a:chExt cx="2960067" cy="1256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2564621" y="4680295"/>
                  <a:ext cx="28824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Clr>
                      <a:srgbClr val="FF0000"/>
                    </a:buClr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zh-CN" sz="2000" dirty="0">
                      <a:effectLst/>
                      <a:cs typeface="Times New Roman" panose="02020603050405020304" pitchFamily="18" charset="0"/>
                    </a:rPr>
                    <a:t>→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4621" y="4680295"/>
                  <a:ext cx="2882456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903"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2578560" y="5103447"/>
                  <a:ext cx="294612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71463" indent="-271463">
                    <a:buClr>
                      <a:srgbClr val="FF0000"/>
                    </a:buClr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CN" altLang="zh-CN" sz="2000" dirty="0">
                      <a:effectLst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→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560" y="5103447"/>
                  <a:ext cx="2946128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863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591780" y="5536303"/>
                  <a:ext cx="285529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</m:oMath>
                  </a14:m>
                  <a:r>
                    <a:rPr lang="zh-CN" altLang="zh-CN" sz="2000" dirty="0">
                      <a:effectLst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→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780" y="5536303"/>
                  <a:ext cx="2855297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23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标注 16"/>
              <p:cNvSpPr/>
              <p:nvPr/>
            </p:nvSpPr>
            <p:spPr bwMode="auto">
              <a:xfrm>
                <a:off x="6283613" y="4680295"/>
                <a:ext cx="1636759" cy="782691"/>
              </a:xfrm>
              <a:prstGeom prst="wedgeRoundRectCallout">
                <a:avLst>
                  <a:gd name="adj1" fmla="val -21816"/>
                  <a:gd name="adj2" fmla="val -84015"/>
                  <a:gd name="adj3" fmla="val 16667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ts val="3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effectLst/>
                  </a:rPr>
                  <a:t>仍是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</a:rPr>
                  <a:t>线性关系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  <a:p>
                <a:pPr marL="0" marR="0" indent="0" algn="l" defTabSz="914400" rtl="0" eaLnBrk="1" fontAlgn="base" latinLnBrk="0" hangingPunct="1">
                  <a:lnSpc>
                    <a:spcPts val="3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rPr>
                  <a:t>必须引入</a:t>
                </a:r>
                <a14:m>
                  <m:oMath xmlns:m="http://schemas.openxmlformats.org/officeDocument/2006/math">
                    <m:r>
                      <a:rPr kumimoji="0" lang="zh-CN" alt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𝝋</m:t>
                    </m:r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7" name="圆角矩形标注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3613" y="4680295"/>
                <a:ext cx="1636759" cy="782691"/>
              </a:xfrm>
              <a:prstGeom prst="wedgeRoundRectCallout">
                <a:avLst>
                  <a:gd name="adj1" fmla="val -21816"/>
                  <a:gd name="adj2" fmla="val -84015"/>
                  <a:gd name="adj3" fmla="val 16667"/>
                </a:avLst>
              </a:prstGeom>
              <a:blipFill>
                <a:blip r:embed="rId11"/>
                <a:stretch>
                  <a:fillRect l="-6642" r="-6273" b="-10286"/>
                </a:stretch>
              </a:blip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标注 17"/>
          <p:cNvSpPr/>
          <p:nvPr/>
        </p:nvSpPr>
        <p:spPr bwMode="auto">
          <a:xfrm>
            <a:off x="7164288" y="3914590"/>
            <a:ext cx="1512168" cy="306498"/>
          </a:xfrm>
          <a:prstGeom prst="wedgeRoundRectCallout">
            <a:avLst>
              <a:gd name="adj1" fmla="val -52735"/>
              <a:gd name="adj2" fmla="val -94020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单个神经元模型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286375" y="3126785"/>
            <a:ext cx="7128792" cy="2809628"/>
            <a:chOff x="1286375" y="3126785"/>
            <a:chExt cx="7128792" cy="2809628"/>
          </a:xfrm>
        </p:grpSpPr>
        <p:grpSp>
          <p:nvGrpSpPr>
            <p:cNvPr id="20" name="组合 19"/>
            <p:cNvGrpSpPr/>
            <p:nvPr/>
          </p:nvGrpSpPr>
          <p:grpSpPr>
            <a:xfrm>
              <a:off x="1286375" y="3126785"/>
              <a:ext cx="7128792" cy="1831"/>
              <a:chOff x="1286375" y="3126785"/>
              <a:chExt cx="7128792" cy="1831"/>
            </a:xfrm>
          </p:grpSpPr>
          <p:cxnSp>
            <p:nvCxnSpPr>
              <p:cNvPr id="22" name="直接连接符 21"/>
              <p:cNvCxnSpPr/>
              <p:nvPr/>
            </p:nvCxnSpPr>
            <p:spPr bwMode="auto">
              <a:xfrm>
                <a:off x="1286375" y="3126785"/>
                <a:ext cx="175392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/>
              <p:cNvCxnSpPr/>
              <p:nvPr/>
            </p:nvCxnSpPr>
            <p:spPr bwMode="auto">
              <a:xfrm>
                <a:off x="3907816" y="3126785"/>
                <a:ext cx="175392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直接连接符 23"/>
              <p:cNvCxnSpPr/>
              <p:nvPr/>
            </p:nvCxnSpPr>
            <p:spPr bwMode="auto">
              <a:xfrm flipV="1">
                <a:off x="6458084" y="3126785"/>
                <a:ext cx="1957083" cy="183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1" name="矩形 20"/>
            <p:cNvSpPr/>
            <p:nvPr/>
          </p:nvSpPr>
          <p:spPr bwMode="auto">
            <a:xfrm>
              <a:off x="2843808" y="4680295"/>
              <a:ext cx="2520280" cy="1256118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69209" y="476672"/>
            <a:ext cx="7886650" cy="1813335"/>
            <a:chOff x="369209" y="638794"/>
            <a:chExt cx="7886650" cy="1651213"/>
          </a:xfrm>
        </p:grpSpPr>
        <p:grpSp>
          <p:nvGrpSpPr>
            <p:cNvPr id="26" name="组合 25"/>
            <p:cNvGrpSpPr/>
            <p:nvPr/>
          </p:nvGrpSpPr>
          <p:grpSpPr>
            <a:xfrm>
              <a:off x="369209" y="638794"/>
              <a:ext cx="7886650" cy="1651213"/>
              <a:chOff x="369209" y="638794"/>
              <a:chExt cx="7886650" cy="16867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>
                  <a:xfrm>
                    <a:off x="1187624" y="1916832"/>
                    <a:ext cx="7068235" cy="40872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zh-CN" altLang="en-US" sz="200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sz="2000" i="1" dirty="0"/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7624" y="1916832"/>
                    <a:ext cx="7068235" cy="408724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组合 28"/>
              <p:cNvGrpSpPr/>
              <p:nvPr/>
            </p:nvGrpSpPr>
            <p:grpSpPr>
              <a:xfrm>
                <a:off x="369209" y="638794"/>
                <a:ext cx="792088" cy="1552315"/>
                <a:chOff x="251520" y="432226"/>
                <a:chExt cx="792088" cy="1740777"/>
              </a:xfrm>
            </p:grpSpPr>
            <p:cxnSp>
              <p:nvCxnSpPr>
                <p:cNvPr id="30" name="直接连接符 29"/>
                <p:cNvCxnSpPr/>
                <p:nvPr/>
              </p:nvCxnSpPr>
              <p:spPr bwMode="auto">
                <a:xfrm flipH="1">
                  <a:off x="251520" y="432226"/>
                  <a:ext cx="216024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直接连接符 30"/>
                <p:cNvCxnSpPr/>
                <p:nvPr/>
              </p:nvCxnSpPr>
              <p:spPr bwMode="auto">
                <a:xfrm>
                  <a:off x="251520" y="432226"/>
                  <a:ext cx="0" cy="174077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" name="直接箭头连接符 31"/>
                <p:cNvCxnSpPr/>
                <p:nvPr/>
              </p:nvCxnSpPr>
              <p:spPr bwMode="auto">
                <a:xfrm>
                  <a:off x="251520" y="2173003"/>
                  <a:ext cx="7920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438877" y="1833830"/>
                  <a:ext cx="69928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rgbClr val="0000FF"/>
                      </a:solidFill>
                    </a:rPr>
                    <a:t>不要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</m:oMath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77" y="1833830"/>
                  <a:ext cx="69928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870" t="-33333" r="-5217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54228" y="702327"/>
            <a:ext cx="3573540" cy="857956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251520" y="240903"/>
            <a:ext cx="7560840" cy="307777"/>
            <a:chOff x="251520" y="240903"/>
            <a:chExt cx="75608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15401" y="240903"/>
                  <a:ext cx="7196959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00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401" y="240903"/>
                  <a:ext cx="7196959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9" r="-254" b="-3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直接箭头连接符 2"/>
            <p:cNvCxnSpPr>
              <a:endCxn id="5" idx="1"/>
            </p:cNvCxnSpPr>
            <p:nvPr/>
          </p:nvCxnSpPr>
          <p:spPr bwMode="auto">
            <a:xfrm>
              <a:off x="251520" y="240903"/>
              <a:ext cx="363881" cy="153889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6084168" y="980728"/>
            <a:ext cx="2016224" cy="432048"/>
            <a:chOff x="6084168" y="980728"/>
            <a:chExt cx="2016224" cy="432048"/>
          </a:xfrm>
        </p:grpSpPr>
        <p:grpSp>
          <p:nvGrpSpPr>
            <p:cNvPr id="42" name="组合 41"/>
            <p:cNvGrpSpPr/>
            <p:nvPr/>
          </p:nvGrpSpPr>
          <p:grpSpPr>
            <a:xfrm>
              <a:off x="6084168" y="980728"/>
              <a:ext cx="2016224" cy="196279"/>
              <a:chOff x="6084168" y="980728"/>
              <a:chExt cx="2016224" cy="196279"/>
            </a:xfrm>
          </p:grpSpPr>
          <p:cxnSp>
            <p:nvCxnSpPr>
              <p:cNvPr id="35" name="直接连接符 34"/>
              <p:cNvCxnSpPr/>
              <p:nvPr/>
            </p:nvCxnSpPr>
            <p:spPr bwMode="auto">
              <a:xfrm>
                <a:off x="6084168" y="980728"/>
                <a:ext cx="64807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 bwMode="auto">
              <a:xfrm>
                <a:off x="6732240" y="980728"/>
                <a:ext cx="86409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 bwMode="auto">
              <a:xfrm>
                <a:off x="7596336" y="980728"/>
                <a:ext cx="504056" cy="196279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>
              <a:off x="6084168" y="980728"/>
              <a:ext cx="2016224" cy="432048"/>
              <a:chOff x="6084168" y="980728"/>
              <a:chExt cx="2016224" cy="432048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>
                <a:off x="6084168" y="980728"/>
                <a:ext cx="648072" cy="432048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 bwMode="auto">
              <a:xfrm>
                <a:off x="6732240" y="1412776"/>
                <a:ext cx="864096" cy="0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 bwMode="auto">
              <a:xfrm flipV="1">
                <a:off x="7596336" y="1177007"/>
                <a:ext cx="504056" cy="235769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组合 62"/>
          <p:cNvGrpSpPr/>
          <p:nvPr/>
        </p:nvGrpSpPr>
        <p:grpSpPr>
          <a:xfrm>
            <a:off x="6084168" y="980728"/>
            <a:ext cx="2016224" cy="432048"/>
            <a:chOff x="6084168" y="980728"/>
            <a:chExt cx="2016224" cy="432048"/>
          </a:xfrm>
        </p:grpSpPr>
        <p:cxnSp>
          <p:nvCxnSpPr>
            <p:cNvPr id="53" name="直接连接符 52"/>
            <p:cNvCxnSpPr/>
            <p:nvPr/>
          </p:nvCxnSpPr>
          <p:spPr bwMode="auto">
            <a:xfrm flipV="1">
              <a:off x="6084168" y="980728"/>
              <a:ext cx="648072" cy="43204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接连接符 54"/>
            <p:cNvCxnSpPr/>
            <p:nvPr/>
          </p:nvCxnSpPr>
          <p:spPr bwMode="auto">
            <a:xfrm>
              <a:off x="6732240" y="980728"/>
              <a:ext cx="86409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接连接符 56"/>
            <p:cNvCxnSpPr/>
            <p:nvPr/>
          </p:nvCxnSpPr>
          <p:spPr bwMode="auto">
            <a:xfrm>
              <a:off x="6084168" y="1412776"/>
              <a:ext cx="15121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7596336" y="1177007"/>
              <a:ext cx="504056" cy="23576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/>
            <p:nvPr/>
          </p:nvCxnSpPr>
          <p:spPr bwMode="auto">
            <a:xfrm>
              <a:off x="7596336" y="980728"/>
              <a:ext cx="504056" cy="19627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5" name="直接箭头连接符 64"/>
          <p:cNvCxnSpPr/>
          <p:nvPr/>
        </p:nvCxnSpPr>
        <p:spPr bwMode="auto">
          <a:xfrm>
            <a:off x="8100392" y="1149299"/>
            <a:ext cx="43168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65"/>
          <p:cNvCxnSpPr/>
          <p:nvPr/>
        </p:nvCxnSpPr>
        <p:spPr bwMode="auto">
          <a:xfrm>
            <a:off x="8100392" y="1204715"/>
            <a:ext cx="43168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41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38991" y="1124744"/>
            <a:ext cx="1274868" cy="332399"/>
          </a:xfrm>
          <a:noFill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8152" y="1844824"/>
            <a:ext cx="379231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一、概述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二、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前馈神经网络与参数优化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三、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卷积神经网络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四、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循环神经网络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五、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注意力机制与正则化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六、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自然语言和计算机视觉应用</a:t>
            </a:r>
          </a:p>
        </p:txBody>
      </p:sp>
    </p:spTree>
    <p:extLst>
      <p:ext uri="{BB962C8B-B14F-4D97-AF65-F5344CB8AC3E}">
        <p14:creationId xmlns:p14="http://schemas.microsoft.com/office/powerpoint/2010/main" val="140681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39108" y="1493928"/>
            <a:ext cx="816534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39108" y="244058"/>
            <a:ext cx="330331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7325" indent="-187325" eaLnBrk="1" hangingPunct="1">
              <a:spcBef>
                <a:spcPct val="40000"/>
              </a:spcBef>
              <a:buNone/>
            </a:pPr>
            <a:r>
              <a:rPr lang="en-US" altLang="zh-CN" sz="2000" dirty="0">
                <a:latin typeface="+mn-ea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反馈型</a:t>
            </a:r>
            <a:r>
              <a:rPr lang="en-US" altLang="zh-CN" sz="2000" dirty="0">
                <a:latin typeface="+mn-ea"/>
              </a:rPr>
              <a:t>(</a:t>
            </a:r>
            <a:r>
              <a:rPr lang="zh-CN" altLang="en-US" sz="2000" dirty="0">
                <a:latin typeface="+mn-ea"/>
              </a:rPr>
              <a:t>递归型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神经网络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700816"/>
            <a:ext cx="3292135" cy="26220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864" y="700816"/>
            <a:ext cx="1334424" cy="2644005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29964" y="3490262"/>
            <a:ext cx="8321408" cy="173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r>
              <a:rPr lang="zh-CN" altLang="en-US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非线性信息传递</a:t>
            </a:r>
            <a:endParaRPr lang="en-US" altLang="zh-CN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25475" indent="-263525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多个神经元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互连</a:t>
            </a:r>
            <a:r>
              <a:rPr lang="zh-CN" altLang="en-US" dirty="0">
                <a:latin typeface="+mn-ea"/>
                <a:ea typeface="+mn-ea"/>
              </a:rPr>
              <a:t>构成的网络</a:t>
            </a:r>
            <a:endParaRPr lang="en-US" altLang="zh-CN" dirty="0">
              <a:latin typeface="+mn-ea"/>
              <a:ea typeface="+mn-ea"/>
            </a:endParaRPr>
          </a:p>
          <a:p>
            <a:pPr marL="625475" indent="-263525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u="wavyDbl" dirty="0">
                <a:latin typeface="+mn-ea"/>
                <a:ea typeface="+mn-ea"/>
              </a:rPr>
              <a:t>有些神经元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dirty="0" smtClean="0">
                <a:latin typeface="+mn-ea"/>
                <a:ea typeface="+mn-ea"/>
              </a:rPr>
              <a:t>被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反馈到同层</a:t>
            </a:r>
            <a:r>
              <a:rPr lang="zh-CN" altLang="en-US" dirty="0">
                <a:latin typeface="+mn-ea"/>
                <a:ea typeface="+mn-ea"/>
              </a:rPr>
              <a:t>或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前层神经元</a:t>
            </a:r>
            <a:r>
              <a:rPr lang="zh-CN" altLang="en-US" dirty="0" smtClean="0">
                <a:latin typeface="+mn-ea"/>
                <a:ea typeface="+mn-ea"/>
              </a:rPr>
              <a:t>，数据可</a:t>
            </a:r>
            <a:r>
              <a:rPr lang="zh-CN" altLang="en-US" dirty="0">
                <a:latin typeface="+mn-ea"/>
                <a:ea typeface="+mn-ea"/>
              </a:rPr>
              <a:t>从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正向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反向</a:t>
            </a:r>
            <a:r>
              <a:rPr lang="zh-CN" altLang="en-US" dirty="0">
                <a:latin typeface="+mn-ea"/>
                <a:ea typeface="+mn-ea"/>
              </a:rPr>
              <a:t>传递。</a:t>
            </a:r>
            <a:endParaRPr lang="en-US" altLang="zh-CN" dirty="0">
              <a:latin typeface="+mn-ea"/>
              <a:ea typeface="+mn-ea"/>
            </a:endParaRPr>
          </a:p>
          <a:p>
            <a:pPr marL="625475" indent="-263525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FF"/>
                </a:solidFill>
              </a:rPr>
              <a:t>每个输出</a:t>
            </a:r>
            <a:r>
              <a:rPr lang="zh-CN" altLang="en-US" dirty="0">
                <a:solidFill>
                  <a:srgbClr val="FF0000"/>
                </a:solidFill>
              </a:rPr>
              <a:t>不反馈</a:t>
            </a:r>
            <a:r>
              <a:rPr lang="zh-CN" altLang="en-US" dirty="0"/>
              <a:t>给</a:t>
            </a:r>
            <a:r>
              <a:rPr lang="zh-CN" altLang="en-US" dirty="0">
                <a:solidFill>
                  <a:srgbClr val="0000FF"/>
                </a:solidFill>
              </a:rPr>
              <a:t>自己的</a:t>
            </a:r>
            <a:r>
              <a:rPr lang="zh-CN" altLang="en-US" dirty="0" smtClean="0">
                <a:solidFill>
                  <a:srgbClr val="0000FF"/>
                </a:solidFill>
              </a:rPr>
              <a:t>输入层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457396" y="1512216"/>
            <a:ext cx="816534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399" y="243504"/>
            <a:ext cx="543411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四、前馈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：激活函数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实现非线性映射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784209" y="1265593"/>
            <a:ext cx="4844237" cy="1006877"/>
            <a:chOff x="644361" y="1878095"/>
            <a:chExt cx="4844237" cy="100687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307" y="1931268"/>
              <a:ext cx="1603957" cy="9537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644008" y="2300398"/>
                  <a:ext cx="8445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8" y="2300398"/>
                  <a:ext cx="844590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23" r="-2899" b="-36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644361" y="1878095"/>
              <a:ext cx="155554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zh-CN" altLang="en-US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① 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阶跃函数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4208" y="2503160"/>
            <a:ext cx="6203045" cy="1329146"/>
            <a:chOff x="644359" y="3107966"/>
            <a:chExt cx="6203045" cy="13291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254" y="3212976"/>
              <a:ext cx="1834142" cy="1224136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4716016" y="3107966"/>
              <a:ext cx="2131388" cy="804377"/>
              <a:chOff x="2172876" y="3078013"/>
              <a:chExt cx="2131388" cy="8043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2339752" y="3078013"/>
                    <a:ext cx="1283365" cy="4083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3078013"/>
                    <a:ext cx="1283365" cy="40831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896" b="-1194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2339752" y="3666946"/>
                    <a:ext cx="196451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3666946"/>
                    <a:ext cx="1964512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242" r="-2484" b="-361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左大括号 20"/>
              <p:cNvSpPr/>
              <p:nvPr/>
            </p:nvSpPr>
            <p:spPr bwMode="auto">
              <a:xfrm>
                <a:off x="2172876" y="3327891"/>
                <a:ext cx="144016" cy="492281"/>
              </a:xfrm>
              <a:prstGeom prst="leftBrace">
                <a:avLst>
                  <a:gd name="adj1" fmla="val 20238"/>
                  <a:gd name="adj2" fmla="val 5000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644359" y="3202378"/>
              <a:ext cx="185627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Sigmoid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函数：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8103" y="4095017"/>
            <a:ext cx="7312018" cy="1417124"/>
            <a:chOff x="644358" y="4653136"/>
            <a:chExt cx="7312018" cy="141712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3848" y="4699047"/>
              <a:ext cx="2016224" cy="1371213"/>
            </a:xfrm>
            <a:prstGeom prst="rect">
              <a:avLst/>
            </a:prstGeom>
          </p:spPr>
        </p:pic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644358" y="4653136"/>
              <a:ext cx="25142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③ 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Tanh</a:t>
              </a:r>
              <a:r>
                <a:rPr lang="zh-CN" altLang="en-US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双曲正切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函数：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52310" y="4693385"/>
              <a:ext cx="2404066" cy="751839"/>
              <a:chOff x="4985942" y="4436998"/>
              <a:chExt cx="2404066" cy="7518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5183479" y="4968327"/>
                    <a:ext cx="1726293" cy="22051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−[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3479" y="4968327"/>
                    <a:ext cx="1726293" cy="2205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534" b="-361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5156320" y="4436998"/>
                    <a:ext cx="2233688" cy="4174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0" name="文本框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6320" y="4436998"/>
                    <a:ext cx="2233688" cy="41748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093" b="-132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左大括号 27"/>
              <p:cNvSpPr/>
              <p:nvPr/>
            </p:nvSpPr>
            <p:spPr bwMode="auto">
              <a:xfrm>
                <a:off x="4985942" y="4678450"/>
                <a:ext cx="152272" cy="433893"/>
              </a:xfrm>
              <a:prstGeom prst="leftBrace">
                <a:avLst>
                  <a:gd name="adj1" fmla="val 20238"/>
                  <a:gd name="adj2" fmla="val 5000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455148" y="736573"/>
            <a:ext cx="14229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常用形式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92512" y="1323536"/>
            <a:ext cx="2207609" cy="4120517"/>
            <a:chOff x="5892512" y="1323536"/>
            <a:chExt cx="2207609" cy="4120517"/>
          </a:xfrm>
        </p:grpSpPr>
        <p:sp>
          <p:nvSpPr>
            <p:cNvPr id="30" name="圆角矩形标注 29"/>
            <p:cNvSpPr/>
            <p:nvPr/>
          </p:nvSpPr>
          <p:spPr bwMode="auto">
            <a:xfrm>
              <a:off x="6807068" y="1323536"/>
              <a:ext cx="845898" cy="246004"/>
            </a:xfrm>
            <a:prstGeom prst="wedgeRoundRectCallout">
              <a:avLst>
                <a:gd name="adj1" fmla="val -178818"/>
                <a:gd name="adj2" fmla="val 132132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导数形式</a:t>
              </a:r>
            </a:p>
          </p:txBody>
        </p:sp>
        <p:sp>
          <p:nvSpPr>
            <p:cNvPr id="31" name="圆角矩形标注 30"/>
            <p:cNvSpPr/>
            <p:nvPr/>
          </p:nvSpPr>
          <p:spPr bwMode="auto">
            <a:xfrm>
              <a:off x="7254223" y="2630036"/>
              <a:ext cx="845898" cy="246004"/>
            </a:xfrm>
            <a:prstGeom prst="wedgeRoundRectCallout">
              <a:avLst>
                <a:gd name="adj1" fmla="val -82493"/>
                <a:gd name="adj2" fmla="val 154213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导数形式</a:t>
              </a:r>
            </a:p>
          </p:txBody>
        </p:sp>
        <p:sp>
          <p:nvSpPr>
            <p:cNvPr id="32" name="圆角矩形标注 31"/>
            <p:cNvSpPr/>
            <p:nvPr/>
          </p:nvSpPr>
          <p:spPr bwMode="auto">
            <a:xfrm>
              <a:off x="5892512" y="5198049"/>
              <a:ext cx="845898" cy="246004"/>
            </a:xfrm>
            <a:prstGeom prst="wedgeRoundRectCallout">
              <a:avLst>
                <a:gd name="adj1" fmla="val -21958"/>
                <a:gd name="adj2" fmla="val -120846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导数形式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0010" y="1057685"/>
            <a:ext cx="1637859" cy="6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11562" y="1833979"/>
            <a:ext cx="7344816" cy="1172776"/>
            <a:chOff x="611560" y="1772816"/>
            <a:chExt cx="7344816" cy="1172776"/>
          </a:xfrm>
        </p:grpSpPr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611560" y="1844824"/>
              <a:ext cx="158417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④ 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ReLu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函数：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1800" y="1844824"/>
              <a:ext cx="1843674" cy="110076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5253" y="1772816"/>
              <a:ext cx="2921123" cy="117277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611562" y="3502673"/>
            <a:ext cx="6906091" cy="1512691"/>
            <a:chOff x="611560" y="3409255"/>
            <a:chExt cx="6906091" cy="151269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3717032"/>
              <a:ext cx="2245872" cy="1152128"/>
            </a:xfrm>
            <a:prstGeom prst="rect">
              <a:avLst/>
            </a:prstGeom>
          </p:spPr>
        </p:pic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611560" y="3409255"/>
              <a:ext cx="223224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zh-CN" altLang="en-US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⑤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 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ReLu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函数：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0112" y="3664246"/>
              <a:ext cx="1937539" cy="12577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971600" y="4991121"/>
                <a:ext cx="4063655" cy="52835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引入一个小的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斜率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𝜷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，改进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+mn-ea"/>
                    <a:ea typeface="+mn-ea"/>
                  </a:rPr>
                  <a:t>ReLU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函数在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输入值小于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0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时，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导数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0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问题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梯度消失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endParaRPr lang="zh-CN" altLang="en-US" sz="1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991121"/>
                <a:ext cx="4063655" cy="528350"/>
              </a:xfrm>
              <a:prstGeom prst="rect">
                <a:avLst/>
              </a:prstGeom>
              <a:blipFill>
                <a:blip r:embed="rId6"/>
                <a:stretch>
                  <a:fillRect l="-2840" t="-11364" r="-2691" b="-21591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标注 18"/>
          <p:cNvSpPr/>
          <p:nvPr/>
        </p:nvSpPr>
        <p:spPr bwMode="auto">
          <a:xfrm>
            <a:off x="7740352" y="3006755"/>
            <a:ext cx="845898" cy="246004"/>
          </a:xfrm>
          <a:prstGeom prst="wedgeRoundRectCallout">
            <a:avLst>
              <a:gd name="adj1" fmla="val -147352"/>
              <a:gd name="adj2" fmla="val -8739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导数形式</a:t>
            </a:r>
          </a:p>
        </p:txBody>
      </p:sp>
      <p:sp>
        <p:nvSpPr>
          <p:cNvPr id="20" name="圆角矩形标注 19"/>
          <p:cNvSpPr/>
          <p:nvPr/>
        </p:nvSpPr>
        <p:spPr bwMode="auto">
          <a:xfrm>
            <a:off x="7740352" y="5264992"/>
            <a:ext cx="845898" cy="246004"/>
          </a:xfrm>
          <a:prstGeom prst="wedgeRoundRectCallout">
            <a:avLst>
              <a:gd name="adj1" fmla="val -82493"/>
              <a:gd name="adj2" fmla="val -19890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导数形式</a:t>
            </a:r>
          </a:p>
        </p:txBody>
      </p:sp>
    </p:spTree>
    <p:extLst>
      <p:ext uri="{BB962C8B-B14F-4D97-AF65-F5344CB8AC3E}">
        <p14:creationId xmlns:p14="http://schemas.microsoft.com/office/powerpoint/2010/main" val="38051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243" y="1916832"/>
            <a:ext cx="2167498" cy="1368152"/>
          </a:xfrm>
          <a:prstGeom prst="rect">
            <a:avLst/>
          </a:prstGeom>
          <a:noFill/>
        </p:spPr>
      </p:pic>
      <p:sp>
        <p:nvSpPr>
          <p:cNvPr id="5" name="圆角矩形标注 4"/>
          <p:cNvSpPr/>
          <p:nvPr/>
        </p:nvSpPr>
        <p:spPr bwMode="auto">
          <a:xfrm>
            <a:off x="665462" y="1134213"/>
            <a:ext cx="3690514" cy="360040"/>
          </a:xfrm>
          <a:prstGeom prst="wedgeRoundRectCallout">
            <a:avLst>
              <a:gd name="adj1" fmla="val 21026"/>
              <a:gd name="adj2" fmla="val 157163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最初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引入的激活函数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阶跃函数</a:t>
            </a:r>
            <a:r>
              <a:rPr lang="en-US" altLang="zh-CN" sz="2000" dirty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5853" y="2060848"/>
            <a:ext cx="2342314" cy="861774"/>
            <a:chOff x="5935853" y="2060848"/>
            <a:chExt cx="2342314" cy="861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156176" y="2060848"/>
                  <a:ext cx="2121991" cy="8617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a14:m>
                  <a:r>
                    <a:rPr lang="zh-CN" altLang="en-US" sz="2000" dirty="0"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a14:m>
                  <a:endParaRPr lang="en-US" altLang="zh-CN" sz="2000" dirty="0"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a14:m>
                  <a:r>
                    <a:rPr lang="zh-CN" altLang="en-US" sz="2000" dirty="0"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a14:m>
                  <a:endParaRPr lang="en-US" altLang="zh-CN" sz="2000" dirty="0"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6176" y="2060848"/>
                  <a:ext cx="2121991" cy="8201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41" b="-103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左大括号 7"/>
            <p:cNvSpPr/>
            <p:nvPr/>
          </p:nvSpPr>
          <p:spPr bwMode="auto">
            <a:xfrm>
              <a:off x="5935853" y="2290187"/>
              <a:ext cx="216024" cy="467881"/>
            </a:xfrm>
            <a:prstGeom prst="leftBrace">
              <a:avLst>
                <a:gd name="adj1" fmla="val 36111"/>
                <a:gd name="adj2" fmla="val 50000"/>
              </a:avLst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510719" y="3729337"/>
            <a:ext cx="3735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阶跃函数</a:t>
            </a: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运用“</a:t>
            </a:r>
            <a:r>
              <a:rPr lang="zh-CN" altLang="zh-CN" sz="20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多层</a:t>
            </a: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神经网络模型</a:t>
            </a:r>
            <a:r>
              <a:rPr lang="zh-CN" altLang="en-US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US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可以</a:t>
            </a:r>
            <a:r>
              <a:rPr lang="zh-CN" altLang="zh-CN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处理</a:t>
            </a:r>
            <a:r>
              <a:rPr lang="zh-CN" altLang="zh-CN" sz="20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所有非线性问题</a:t>
            </a:r>
          </a:p>
        </p:txBody>
      </p:sp>
    </p:spTree>
    <p:extLst>
      <p:ext uri="{BB962C8B-B14F-4D97-AF65-F5344CB8AC3E}">
        <p14:creationId xmlns:p14="http://schemas.microsoft.com/office/powerpoint/2010/main" val="31738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8721" y="1052736"/>
            <a:ext cx="44282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定理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三层神经网络</a:t>
            </a:r>
            <a:r>
              <a:rPr lang="zh-CN" altLang="zh-CN" sz="2000" dirty="0">
                <a:cs typeface="Times New Roman" panose="02020603050405020304" pitchFamily="18" charset="0"/>
              </a:rPr>
              <a:t>可模拟任意决策面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9536" y="1844824"/>
            <a:ext cx="6747827" cy="1656184"/>
            <a:chOff x="619534" y="2420888"/>
            <a:chExt cx="6747827" cy="1656184"/>
          </a:xfrm>
        </p:grpSpPr>
        <p:sp>
          <p:nvSpPr>
            <p:cNvPr id="6" name="矩形 5"/>
            <p:cNvSpPr/>
            <p:nvPr/>
          </p:nvSpPr>
          <p:spPr>
            <a:xfrm>
              <a:off x="619534" y="2420888"/>
              <a:ext cx="1216162" cy="47731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决策面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203848" y="2708920"/>
              <a:ext cx="4163513" cy="1368152"/>
              <a:chOff x="3203848" y="2708920"/>
              <a:chExt cx="4163513" cy="1368152"/>
            </a:xfrm>
          </p:grpSpPr>
          <p:pic>
            <p:nvPicPr>
              <p:cNvPr id="7" name="图片 6"/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3848" y="2708920"/>
                <a:ext cx="2520280" cy="1368152"/>
              </a:xfrm>
              <a:prstGeom prst="rect">
                <a:avLst/>
              </a:prstGeom>
              <a:noFill/>
            </p:spPr>
          </p:pic>
          <p:grpSp>
            <p:nvGrpSpPr>
              <p:cNvPr id="13" name="组合 12"/>
              <p:cNvGrpSpPr/>
              <p:nvPr/>
            </p:nvGrpSpPr>
            <p:grpSpPr>
              <a:xfrm>
                <a:off x="6385150" y="2988208"/>
                <a:ext cx="982211" cy="809576"/>
                <a:chOff x="6372200" y="2898198"/>
                <a:chExt cx="982211" cy="809576"/>
              </a:xfrm>
            </p:grpSpPr>
            <p:sp>
              <p:nvSpPr>
                <p:cNvPr id="8" name="矩形 7"/>
                <p:cNvSpPr/>
                <p:nvPr/>
              </p:nvSpPr>
              <p:spPr bwMode="auto">
                <a:xfrm>
                  <a:off x="6372200" y="2898198"/>
                  <a:ext cx="360040" cy="314778"/>
                </a:xfrm>
                <a:prstGeom prst="rect">
                  <a:avLst/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 bwMode="auto">
                <a:xfrm>
                  <a:off x="6381253" y="3392996"/>
                  <a:ext cx="360040" cy="314778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/>
                    <p:cNvSpPr txBox="1"/>
                    <p:nvPr/>
                  </p:nvSpPr>
                  <p:spPr>
                    <a:xfrm>
                      <a:off x="7021051" y="2898198"/>
                      <a:ext cx="3333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1" name="文本框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21051" y="2898198"/>
                      <a:ext cx="333360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12727" r="-3636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7021051" y="3392996"/>
                      <a:ext cx="3333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21051" y="3392996"/>
                      <a:ext cx="333360" cy="27699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2727" r="-3636" b="-195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15" name="矩形 14"/>
          <p:cNvSpPr/>
          <p:nvPr/>
        </p:nvSpPr>
        <p:spPr>
          <a:xfrm>
            <a:off x="619534" y="3861048"/>
            <a:ext cx="323238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按“</a:t>
            </a:r>
            <a:r>
              <a:rPr lang="zh-CN" altLang="en-US" sz="2400" dirty="0">
                <a:solidFill>
                  <a:srgbClr val="FF0000"/>
                </a:solidFill>
              </a:rPr>
              <a:t>区域</a:t>
            </a:r>
            <a:r>
              <a:rPr lang="zh-CN" altLang="en-US" sz="2400" dirty="0"/>
              <a:t>”进行决策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3608" y="4482927"/>
            <a:ext cx="4064346" cy="890291"/>
            <a:chOff x="3303015" y="4670570"/>
            <a:chExt cx="4064346" cy="890291"/>
          </a:xfrm>
        </p:grpSpPr>
        <p:sp>
          <p:nvSpPr>
            <p:cNvPr id="16" name="矩形 15"/>
            <p:cNvSpPr/>
            <p:nvPr/>
          </p:nvSpPr>
          <p:spPr>
            <a:xfrm>
              <a:off x="3303015" y="4775086"/>
              <a:ext cx="43204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0975" indent="-180975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rgbClr val="FF0000"/>
                  </a:solidFill>
                </a:rPr>
                <a:t>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3779702" y="4670570"/>
                  <a:ext cx="545854" cy="5168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702" y="4670570"/>
                  <a:ext cx="545854" cy="51680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361351" y="4775085"/>
                  <a:ext cx="2946954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Clr>
                      <a:srgbClr val="FF0000"/>
                    </a:buClr>
                    <a:buSzPct val="80000"/>
                  </a:pPr>
                  <a:r>
                    <a:rPr lang="zh-CN" altLang="en-US" sz="2000" dirty="0"/>
                    <a:t>落在区域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，则 函数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351" y="4775085"/>
                  <a:ext cx="2946954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383" t="-30000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4360750" y="5253084"/>
                  <a:ext cx="3006611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Clr>
                      <a:srgbClr val="FF0000"/>
                    </a:buClr>
                    <a:buSzPct val="80000"/>
                  </a:pPr>
                  <a:r>
                    <a:rPr lang="zh-CN" altLang="en-US" sz="2000" dirty="0"/>
                    <a:t>落在区域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，则 函数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50" y="5253084"/>
                  <a:ext cx="3006611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274" t="-29412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圆角矩形标注 20"/>
          <p:cNvSpPr/>
          <p:nvPr/>
        </p:nvSpPr>
        <p:spPr bwMode="auto">
          <a:xfrm>
            <a:off x="5940152" y="3933056"/>
            <a:ext cx="2160240" cy="674131"/>
          </a:xfrm>
          <a:prstGeom prst="wedgeRoundRectCallout">
            <a:avLst>
              <a:gd name="adj1" fmla="val -20862"/>
              <a:gd name="adj2" fmla="val -116111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dirty="0"/>
              <a:t>如何利用</a:t>
            </a:r>
            <a:r>
              <a:rPr lang="zh-CN" altLang="en-US" sz="2000" dirty="0">
                <a:solidFill>
                  <a:srgbClr val="FF0000"/>
                </a:solidFill>
              </a:rPr>
              <a:t>阶跃函数构造分类模型？</a:t>
            </a:r>
          </a:p>
        </p:txBody>
      </p:sp>
      <p:sp>
        <p:nvSpPr>
          <p:cNvPr id="2" name="矩形 1"/>
          <p:cNvSpPr/>
          <p:nvPr/>
        </p:nvSpPr>
        <p:spPr>
          <a:xfrm>
            <a:off x="2483768" y="179348"/>
            <a:ext cx="6165841" cy="846386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2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理论上，一个具有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三层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结构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输入层</a:t>
            </a:r>
            <a:r>
              <a:rPr lang="zh-CN" altLang="en-US" sz="1600" dirty="0">
                <a:latin typeface="+mn-ea"/>
                <a:ea typeface="+mn-ea"/>
              </a:rPr>
              <a:t>、隐藏层和</a:t>
            </a:r>
            <a:r>
              <a:rPr lang="zh-CN" altLang="en-US" sz="1600" dirty="0" smtClean="0">
                <a:latin typeface="+mn-ea"/>
                <a:ea typeface="+mn-ea"/>
              </a:rPr>
              <a:t>输出层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的神经网络，能够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模拟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或逼近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任意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复杂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决策面</a:t>
            </a:r>
            <a:r>
              <a:rPr lang="zh-CN" altLang="en-US" sz="1600" dirty="0">
                <a:latin typeface="+mn-ea"/>
                <a:ea typeface="+mn-ea"/>
              </a:rPr>
              <a:t>或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函数关系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76213" indent="-176213">
              <a:lnSpc>
                <a:spcPts val="22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决策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面</a:t>
            </a:r>
            <a:r>
              <a:rPr lang="zh-CN" altLang="en-US" sz="1600" dirty="0" smtClean="0">
                <a:latin typeface="+mn-ea"/>
                <a:ea typeface="+mn-ea"/>
              </a:rPr>
              <a:t>：多维</a:t>
            </a:r>
            <a:r>
              <a:rPr lang="zh-CN" altLang="en-US" sz="1600" dirty="0">
                <a:latin typeface="+mn-ea"/>
                <a:ea typeface="+mn-ea"/>
              </a:rPr>
              <a:t>空间中</a:t>
            </a:r>
            <a:r>
              <a:rPr lang="zh-CN" altLang="en-US" sz="1600" dirty="0" smtClean="0">
                <a:latin typeface="+mn-ea"/>
                <a:ea typeface="+mn-ea"/>
              </a:rPr>
              <a:t>，将</a:t>
            </a:r>
            <a:r>
              <a:rPr lang="zh-CN" altLang="en-US" sz="1600" u="wavyDbl" dirty="0" smtClean="0">
                <a:latin typeface="+mn-ea"/>
                <a:ea typeface="+mn-ea"/>
              </a:rPr>
              <a:t>不同</a:t>
            </a:r>
            <a:r>
              <a:rPr lang="zh-CN" altLang="en-US" sz="1600" u="wavyDbl" dirty="0">
                <a:latin typeface="+mn-ea"/>
                <a:ea typeface="+mn-ea"/>
              </a:rPr>
              <a:t>类别的数据点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分隔开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超平面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73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9" y="2709166"/>
            <a:ext cx="2520280" cy="1368152"/>
          </a:xfrm>
          <a:prstGeom prst="rect">
            <a:avLst/>
          </a:prstGeom>
          <a:noFill/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47358" y="1195113"/>
            <a:ext cx="11253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构造过程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647358" y="3018596"/>
            <a:ext cx="2671449" cy="822447"/>
            <a:chOff x="647356" y="2557719"/>
            <a:chExt cx="2671449" cy="822447"/>
          </a:xfrm>
        </p:grpSpPr>
        <p:cxnSp>
          <p:nvCxnSpPr>
            <p:cNvPr id="15" name="直接连接符 14"/>
            <p:cNvCxnSpPr/>
            <p:nvPr/>
          </p:nvCxnSpPr>
          <p:spPr bwMode="auto">
            <a:xfrm flipV="1">
              <a:off x="647356" y="2747736"/>
              <a:ext cx="2317575" cy="632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2998204" y="2557719"/>
                  <a:ext cx="320601" cy="309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①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204" y="2557719"/>
                  <a:ext cx="320601" cy="30995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0769" t="-11765" r="-30769" b="-313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386569" y="3109571"/>
                <a:ext cx="2913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69" y="3109571"/>
                <a:ext cx="2913169" cy="307777"/>
              </a:xfrm>
              <a:prstGeom prst="rect">
                <a:avLst/>
              </a:prstGeom>
              <a:blipFill rotWithShape="0">
                <a:blip r:embed="rId4"/>
                <a:stretch>
                  <a:fillRect r="-629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6003562" y="2818658"/>
            <a:ext cx="1304742" cy="893772"/>
            <a:chOff x="5985871" y="3554712"/>
            <a:chExt cx="1178416" cy="893772"/>
          </a:xfrm>
        </p:grpSpPr>
        <p:sp>
          <p:nvSpPr>
            <p:cNvPr id="21" name="左大括号 20"/>
            <p:cNvSpPr/>
            <p:nvPr/>
          </p:nvSpPr>
          <p:spPr bwMode="auto">
            <a:xfrm>
              <a:off x="5985871" y="3711516"/>
              <a:ext cx="216025" cy="607620"/>
            </a:xfrm>
            <a:prstGeom prst="leftBrace">
              <a:avLst>
                <a:gd name="adj1" fmla="val 36005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6242422" y="3554712"/>
                  <a:ext cx="921865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上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2" y="3554712"/>
                  <a:ext cx="921865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738" t="-29412" r="-7738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6242423" y="4140707"/>
                  <a:ext cx="92186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下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3" y="4140707"/>
                  <a:ext cx="921864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738" t="-30000" r="-7738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/>
          <p:cNvGrpSpPr/>
          <p:nvPr/>
        </p:nvGrpSpPr>
        <p:grpSpPr>
          <a:xfrm>
            <a:off x="1032097" y="2972335"/>
            <a:ext cx="2963841" cy="1190498"/>
            <a:chOff x="1032095" y="2511459"/>
            <a:chExt cx="1901737" cy="775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671759" y="3085289"/>
                  <a:ext cx="262073" cy="2019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②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759" y="3085289"/>
                  <a:ext cx="262073" cy="2019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940" t="-11765" r="-11940" b="-313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连接符 23"/>
            <p:cNvCxnSpPr/>
            <p:nvPr/>
          </p:nvCxnSpPr>
          <p:spPr bwMode="auto">
            <a:xfrm>
              <a:off x="1032095" y="2511459"/>
              <a:ext cx="1644092" cy="7409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672110" y="4240022"/>
                <a:ext cx="2913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110" y="4240022"/>
                <a:ext cx="2913169" cy="307777"/>
              </a:xfrm>
              <a:prstGeom prst="rect">
                <a:avLst/>
              </a:prstGeom>
              <a:blipFill rotWithShape="0">
                <a:blip r:embed="rId8"/>
                <a:stretch>
                  <a:fillRect r="-628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6286241" y="3955644"/>
            <a:ext cx="1210039" cy="893772"/>
            <a:chOff x="5985871" y="3554712"/>
            <a:chExt cx="1173830" cy="893772"/>
          </a:xfrm>
        </p:grpSpPr>
        <p:sp>
          <p:nvSpPr>
            <p:cNvPr id="27" name="左大括号 26"/>
            <p:cNvSpPr/>
            <p:nvPr/>
          </p:nvSpPr>
          <p:spPr bwMode="auto">
            <a:xfrm>
              <a:off x="5985871" y="3711516"/>
              <a:ext cx="216025" cy="607620"/>
            </a:xfrm>
            <a:prstGeom prst="leftBrace">
              <a:avLst>
                <a:gd name="adj1" fmla="val 36005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6242422" y="3554712"/>
                  <a:ext cx="91727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上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2" y="3554712"/>
                  <a:ext cx="917279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387" t="-30000" r="-16129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6242423" y="4140707"/>
                  <a:ext cx="91727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下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3" y="4140707"/>
                  <a:ext cx="917278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387" t="-29412" r="-16129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/>
          <p:cNvGrpSpPr/>
          <p:nvPr/>
        </p:nvGrpSpPr>
        <p:grpSpPr>
          <a:xfrm>
            <a:off x="1032097" y="2204866"/>
            <a:ext cx="1252911" cy="1976985"/>
            <a:chOff x="1032095" y="1743989"/>
            <a:chExt cx="1252911" cy="1976985"/>
          </a:xfrm>
        </p:grpSpPr>
        <p:cxnSp>
          <p:nvCxnSpPr>
            <p:cNvPr id="18" name="直接连接符 17"/>
            <p:cNvCxnSpPr/>
            <p:nvPr/>
          </p:nvCxnSpPr>
          <p:spPr bwMode="auto">
            <a:xfrm flipH="1">
              <a:off x="1032095" y="1997107"/>
              <a:ext cx="984866" cy="17238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1964405" y="1743989"/>
                  <a:ext cx="320601" cy="309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③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405" y="1743989"/>
                  <a:ext cx="320601" cy="30995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0189" t="-11765" r="-28302" b="-313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2285008" y="2077334"/>
                <a:ext cx="2913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𝟑𝟏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𝟑𝟐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008" y="2077334"/>
                <a:ext cx="2913169" cy="307777"/>
              </a:xfrm>
              <a:prstGeom prst="rect">
                <a:avLst/>
              </a:prstGeom>
              <a:blipFill rotWithShape="0">
                <a:blip r:embed="rId12"/>
                <a:stretch>
                  <a:fillRect r="-418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4898817" y="1791690"/>
            <a:ext cx="1356110" cy="893772"/>
            <a:chOff x="5985871" y="3554712"/>
            <a:chExt cx="1173830" cy="893772"/>
          </a:xfrm>
        </p:grpSpPr>
        <p:sp>
          <p:nvSpPr>
            <p:cNvPr id="33" name="左大括号 32"/>
            <p:cNvSpPr/>
            <p:nvPr/>
          </p:nvSpPr>
          <p:spPr bwMode="auto">
            <a:xfrm>
              <a:off x="5985871" y="3711516"/>
              <a:ext cx="216025" cy="607620"/>
            </a:xfrm>
            <a:prstGeom prst="leftBrace">
              <a:avLst>
                <a:gd name="adj1" fmla="val 36005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6242422" y="3554712"/>
                  <a:ext cx="91727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右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2" y="3554712"/>
                  <a:ext cx="917279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7471" t="-30000" r="-4023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6242423" y="4140707"/>
                  <a:ext cx="91727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左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3" y="4140707"/>
                  <a:ext cx="917278" cy="3077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7471" t="-29412" r="-4023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Box 11"/>
              <p:cNvSpPr txBox="1">
                <a:spLocks noChangeArrowheads="1"/>
              </p:cNvSpPr>
              <p:nvPr/>
            </p:nvSpPr>
            <p:spPr bwMode="auto">
              <a:xfrm>
                <a:off x="3388487" y="566711"/>
                <a:ext cx="409354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三角形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：三条直线构成的区域</a:t>
                </a:r>
              </a:p>
            </p:txBody>
          </p:sp>
        </mc:Choice>
        <mc:Fallback xmlns="">
          <p:sp>
            <p:nvSpPr>
              <p:cNvPr id="3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8487" y="566711"/>
                <a:ext cx="4093547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2832" t="-30000" r="-596" b="-46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3388485" y="1052738"/>
            <a:ext cx="2797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假设三条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直线的方程</a:t>
            </a:r>
          </a:p>
        </p:txBody>
      </p:sp>
    </p:spTree>
    <p:extLst>
      <p:ext uri="{BB962C8B-B14F-4D97-AF65-F5344CB8AC3E}">
        <p14:creationId xmlns:p14="http://schemas.microsoft.com/office/powerpoint/2010/main" val="42455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31" grpId="0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725147" y="2543027"/>
            <a:ext cx="815580" cy="1129793"/>
            <a:chOff x="725147" y="2665529"/>
            <a:chExt cx="815580" cy="1129793"/>
          </a:xfrm>
        </p:grpSpPr>
        <p:sp>
          <p:nvSpPr>
            <p:cNvPr id="5" name="椭圆 4"/>
            <p:cNvSpPr/>
            <p:nvPr/>
          </p:nvSpPr>
          <p:spPr bwMode="auto">
            <a:xfrm>
              <a:off x="1312472" y="2706177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1312471" y="3550315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7" name="直接箭头连接符 6"/>
            <p:cNvCxnSpPr>
              <a:endCxn id="5" idx="2"/>
            </p:cNvCxnSpPr>
            <p:nvPr/>
          </p:nvCxnSpPr>
          <p:spPr bwMode="auto">
            <a:xfrm>
              <a:off x="1060545" y="2827281"/>
              <a:ext cx="251927" cy="1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725147" y="2665529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47" y="2665529"/>
                  <a:ext cx="322139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5660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箭头连接符 8"/>
            <p:cNvCxnSpPr/>
            <p:nvPr/>
          </p:nvCxnSpPr>
          <p:spPr bwMode="auto">
            <a:xfrm>
              <a:off x="1047286" y="3671419"/>
              <a:ext cx="25192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725147" y="3469334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47" y="3469334"/>
                  <a:ext cx="322139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660" r="-566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/>
          <p:cNvGrpSpPr/>
          <p:nvPr/>
        </p:nvGrpSpPr>
        <p:grpSpPr>
          <a:xfrm>
            <a:off x="3094320" y="2141719"/>
            <a:ext cx="243576" cy="1863347"/>
            <a:chOff x="3094320" y="2264221"/>
            <a:chExt cx="243576" cy="1863347"/>
          </a:xfrm>
        </p:grpSpPr>
        <p:sp>
          <p:nvSpPr>
            <p:cNvPr id="11" name="椭圆 10"/>
            <p:cNvSpPr/>
            <p:nvPr/>
          </p:nvSpPr>
          <p:spPr bwMode="auto">
            <a:xfrm>
              <a:off x="3094321" y="3072444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3094320" y="226422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3109641" y="388256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540727" y="2364377"/>
            <a:ext cx="1587020" cy="1518184"/>
            <a:chOff x="1540727" y="2486881"/>
            <a:chExt cx="1587020" cy="1518184"/>
          </a:xfrm>
        </p:grpSpPr>
        <p:cxnSp>
          <p:nvCxnSpPr>
            <p:cNvPr id="14" name="直接箭头连接符 13"/>
            <p:cNvCxnSpPr>
              <a:stCxn id="5" idx="6"/>
              <a:endCxn id="12" idx="3"/>
            </p:cNvCxnSpPr>
            <p:nvPr/>
          </p:nvCxnSpPr>
          <p:spPr bwMode="auto">
            <a:xfrm flipV="1">
              <a:off x="1540727" y="2486881"/>
              <a:ext cx="1587020" cy="3553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4"/>
            <p:cNvCxnSpPr>
              <a:stCxn id="5" idx="6"/>
              <a:endCxn id="11" idx="2"/>
            </p:cNvCxnSpPr>
            <p:nvPr/>
          </p:nvCxnSpPr>
          <p:spPr bwMode="auto">
            <a:xfrm>
              <a:off x="1540727" y="2842214"/>
              <a:ext cx="1553594" cy="3662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/>
            <p:cNvCxnSpPr>
              <a:stCxn id="5" idx="6"/>
              <a:endCxn id="13" idx="2"/>
            </p:cNvCxnSpPr>
            <p:nvPr/>
          </p:nvCxnSpPr>
          <p:spPr bwMode="auto">
            <a:xfrm>
              <a:off x="1540727" y="2828681"/>
              <a:ext cx="1568914" cy="11763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" name="组合 70"/>
          <p:cNvGrpSpPr/>
          <p:nvPr/>
        </p:nvGrpSpPr>
        <p:grpSpPr>
          <a:xfrm>
            <a:off x="1810477" y="2238799"/>
            <a:ext cx="1075919" cy="1369906"/>
            <a:chOff x="1810475" y="2361303"/>
            <a:chExt cx="1075919" cy="13699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944574" y="2361303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574" y="2361303"/>
                  <a:ext cx="47121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896" r="-389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1810475" y="2761021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475" y="2761021"/>
                  <a:ext cx="471218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896" r="-389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415176" y="3454210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176" y="3454210"/>
                  <a:ext cx="47121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896" r="-389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71"/>
          <p:cNvGrpSpPr/>
          <p:nvPr/>
        </p:nvGrpSpPr>
        <p:grpSpPr>
          <a:xfrm>
            <a:off x="1540728" y="2364377"/>
            <a:ext cx="1587021" cy="1518184"/>
            <a:chOff x="1540726" y="2486881"/>
            <a:chExt cx="1587021" cy="1518184"/>
          </a:xfrm>
        </p:grpSpPr>
        <p:cxnSp>
          <p:nvCxnSpPr>
            <p:cNvPr id="20" name="直接箭头连接符 19"/>
            <p:cNvCxnSpPr>
              <a:stCxn id="6" idx="6"/>
              <a:endCxn id="12" idx="3"/>
            </p:cNvCxnSpPr>
            <p:nvPr/>
          </p:nvCxnSpPr>
          <p:spPr bwMode="auto">
            <a:xfrm flipV="1">
              <a:off x="1540726" y="2486881"/>
              <a:ext cx="1587021" cy="11994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箭头连接符 21"/>
            <p:cNvCxnSpPr>
              <a:stCxn id="6" idx="6"/>
              <a:endCxn id="11" idx="2"/>
            </p:cNvCxnSpPr>
            <p:nvPr/>
          </p:nvCxnSpPr>
          <p:spPr bwMode="auto">
            <a:xfrm flipV="1">
              <a:off x="1540726" y="3208481"/>
              <a:ext cx="1553595" cy="4778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箭头连接符 22"/>
            <p:cNvCxnSpPr>
              <a:stCxn id="6" idx="6"/>
              <a:endCxn id="13" idx="2"/>
            </p:cNvCxnSpPr>
            <p:nvPr/>
          </p:nvCxnSpPr>
          <p:spPr bwMode="auto">
            <a:xfrm>
              <a:off x="1540726" y="3672819"/>
              <a:ext cx="1568915" cy="3322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3" name="组合 72"/>
          <p:cNvGrpSpPr/>
          <p:nvPr/>
        </p:nvGrpSpPr>
        <p:grpSpPr>
          <a:xfrm>
            <a:off x="2058670" y="2503660"/>
            <a:ext cx="887216" cy="1371292"/>
            <a:chOff x="2058670" y="2626164"/>
            <a:chExt cx="887216" cy="1371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2474668" y="2626164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668" y="2626164"/>
                  <a:ext cx="471218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896" r="-389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2367147" y="3095632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147" y="3095632"/>
                  <a:ext cx="471218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846" r="-2564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2058670" y="3720457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670" y="3720457"/>
                  <a:ext cx="471218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896" r="-389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/>
          <p:cNvGrpSpPr/>
          <p:nvPr/>
        </p:nvGrpSpPr>
        <p:grpSpPr>
          <a:xfrm>
            <a:off x="3208449" y="1790508"/>
            <a:ext cx="355261" cy="352533"/>
            <a:chOff x="3208447" y="1789184"/>
            <a:chExt cx="355261" cy="352533"/>
          </a:xfrm>
        </p:grpSpPr>
        <p:cxnSp>
          <p:nvCxnSpPr>
            <p:cNvPr id="26" name="直接箭头连接符 25"/>
            <p:cNvCxnSpPr>
              <a:endCxn id="12" idx="0"/>
            </p:cNvCxnSpPr>
            <p:nvPr/>
          </p:nvCxnSpPr>
          <p:spPr bwMode="auto">
            <a:xfrm>
              <a:off x="3208447" y="1871148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3235157" y="1789184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157" y="1789184"/>
                  <a:ext cx="32855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815" r="-555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/>
          <p:cNvGrpSpPr/>
          <p:nvPr/>
        </p:nvGrpSpPr>
        <p:grpSpPr>
          <a:xfrm>
            <a:off x="3216121" y="2551059"/>
            <a:ext cx="352593" cy="395192"/>
            <a:chOff x="3216119" y="2673563"/>
            <a:chExt cx="352593" cy="395192"/>
          </a:xfrm>
        </p:grpSpPr>
        <p:cxnSp>
          <p:nvCxnSpPr>
            <p:cNvPr id="27" name="直接箭头连接符 26"/>
            <p:cNvCxnSpPr/>
            <p:nvPr/>
          </p:nvCxnSpPr>
          <p:spPr bwMode="auto">
            <a:xfrm>
              <a:off x="3216119" y="2798186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3240161" y="2673563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161" y="2673563"/>
                  <a:ext cx="32855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094" r="-7547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组合 76"/>
          <p:cNvGrpSpPr/>
          <p:nvPr/>
        </p:nvGrpSpPr>
        <p:grpSpPr>
          <a:xfrm>
            <a:off x="3217051" y="3366297"/>
            <a:ext cx="357502" cy="395219"/>
            <a:chOff x="3235157" y="3488799"/>
            <a:chExt cx="357502" cy="395219"/>
          </a:xfrm>
        </p:grpSpPr>
        <p:cxnSp>
          <p:nvCxnSpPr>
            <p:cNvPr id="28" name="直接箭头连接符 27"/>
            <p:cNvCxnSpPr/>
            <p:nvPr/>
          </p:nvCxnSpPr>
          <p:spPr bwMode="auto">
            <a:xfrm>
              <a:off x="3235157" y="3613449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3264108" y="3488799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108" y="3488799"/>
                  <a:ext cx="328551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63" r="-555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组合 95"/>
          <p:cNvGrpSpPr/>
          <p:nvPr/>
        </p:nvGrpSpPr>
        <p:grpSpPr>
          <a:xfrm>
            <a:off x="3322577" y="1880622"/>
            <a:ext cx="1268919" cy="2072833"/>
            <a:chOff x="3322575" y="2003124"/>
            <a:chExt cx="1268919" cy="2072833"/>
          </a:xfrm>
        </p:grpSpPr>
        <p:grpSp>
          <p:nvGrpSpPr>
            <p:cNvPr id="78" name="组合 77"/>
            <p:cNvGrpSpPr/>
            <p:nvPr/>
          </p:nvGrpSpPr>
          <p:grpSpPr>
            <a:xfrm>
              <a:off x="3322575" y="2003124"/>
              <a:ext cx="1201555" cy="456642"/>
              <a:chOff x="3322575" y="2003124"/>
              <a:chExt cx="1201555" cy="456642"/>
            </a:xfrm>
          </p:grpSpPr>
          <p:cxnSp>
            <p:nvCxnSpPr>
              <p:cNvPr id="32" name="直接箭头连接符 31"/>
              <p:cNvCxnSpPr/>
              <p:nvPr/>
            </p:nvCxnSpPr>
            <p:spPr bwMode="auto">
              <a:xfrm flipV="1">
                <a:off x="3322575" y="2381909"/>
                <a:ext cx="100297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4206528" y="2003124"/>
                    <a:ext cx="317602" cy="28549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6528" y="2003124"/>
                    <a:ext cx="317602" cy="28549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9615" r="-7692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椭圆 37"/>
              <p:cNvSpPr/>
              <p:nvPr/>
            </p:nvSpPr>
            <p:spPr bwMode="auto">
              <a:xfrm>
                <a:off x="4305043" y="2317980"/>
                <a:ext cx="120573" cy="14178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3325014" y="2824723"/>
              <a:ext cx="1229279" cy="438606"/>
              <a:chOff x="3325014" y="2824723"/>
              <a:chExt cx="1229279" cy="438606"/>
            </a:xfrm>
          </p:grpSpPr>
          <p:cxnSp>
            <p:nvCxnSpPr>
              <p:cNvPr id="33" name="直接箭头连接符 32"/>
              <p:cNvCxnSpPr/>
              <p:nvPr/>
            </p:nvCxnSpPr>
            <p:spPr bwMode="auto">
              <a:xfrm flipV="1">
                <a:off x="3325014" y="3194252"/>
                <a:ext cx="100297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4222536" y="2824723"/>
                    <a:ext cx="331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2536" y="2824723"/>
                    <a:ext cx="331757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556" r="-5556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椭圆 38"/>
              <p:cNvSpPr/>
              <p:nvPr/>
            </p:nvSpPr>
            <p:spPr bwMode="auto">
              <a:xfrm>
                <a:off x="4317874" y="3121543"/>
                <a:ext cx="120573" cy="14178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3356002" y="3627585"/>
              <a:ext cx="1235492" cy="448372"/>
              <a:chOff x="3356002" y="3627585"/>
              <a:chExt cx="1235492" cy="448372"/>
            </a:xfrm>
          </p:grpSpPr>
          <p:cxnSp>
            <p:nvCxnSpPr>
              <p:cNvPr id="34" name="直接箭头连接符 33"/>
              <p:cNvCxnSpPr/>
              <p:nvPr/>
            </p:nvCxnSpPr>
            <p:spPr bwMode="auto">
              <a:xfrm flipV="1">
                <a:off x="3356002" y="4005064"/>
                <a:ext cx="100297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/>
                  <p:cNvSpPr txBox="1"/>
                  <p:nvPr/>
                </p:nvSpPr>
                <p:spPr>
                  <a:xfrm>
                    <a:off x="4259737" y="3627585"/>
                    <a:ext cx="331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7" name="文本框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9737" y="3627585"/>
                    <a:ext cx="331757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556" r="-5556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椭圆 39"/>
              <p:cNvSpPr/>
              <p:nvPr/>
            </p:nvSpPr>
            <p:spPr bwMode="auto">
              <a:xfrm>
                <a:off x="4343623" y="3934171"/>
                <a:ext cx="120573" cy="14178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4412962" y="1924848"/>
            <a:ext cx="1409462" cy="1957712"/>
            <a:chOff x="4412962" y="2047352"/>
            <a:chExt cx="1409462" cy="1957712"/>
          </a:xfrm>
        </p:grpSpPr>
        <p:grpSp>
          <p:nvGrpSpPr>
            <p:cNvPr id="97" name="组合 96"/>
            <p:cNvGrpSpPr/>
            <p:nvPr/>
          </p:nvGrpSpPr>
          <p:grpSpPr>
            <a:xfrm>
              <a:off x="4412962" y="2047352"/>
              <a:ext cx="1394440" cy="339372"/>
              <a:chOff x="4412962" y="2047352"/>
              <a:chExt cx="1394440" cy="339372"/>
            </a:xfrm>
          </p:grpSpPr>
          <p:cxnSp>
            <p:nvCxnSpPr>
              <p:cNvPr id="41" name="直接箭头连接符 40"/>
              <p:cNvCxnSpPr/>
              <p:nvPr/>
            </p:nvCxnSpPr>
            <p:spPr bwMode="auto">
              <a:xfrm>
                <a:off x="4412962" y="2386724"/>
                <a:ext cx="13944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4785132" y="2047352"/>
                    <a:ext cx="6988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32" y="2047352"/>
                    <a:ext cx="698846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6087" r="-10435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8" name="组合 97"/>
            <p:cNvGrpSpPr/>
            <p:nvPr/>
          </p:nvGrpSpPr>
          <p:grpSpPr>
            <a:xfrm>
              <a:off x="4416562" y="2851887"/>
              <a:ext cx="1394440" cy="340549"/>
              <a:chOff x="4416562" y="2851887"/>
              <a:chExt cx="1394440" cy="340549"/>
            </a:xfrm>
          </p:grpSpPr>
          <p:cxnSp>
            <p:nvCxnSpPr>
              <p:cNvPr id="42" name="直接箭头连接符 41"/>
              <p:cNvCxnSpPr/>
              <p:nvPr/>
            </p:nvCxnSpPr>
            <p:spPr bwMode="auto">
              <a:xfrm>
                <a:off x="4416562" y="3192436"/>
                <a:ext cx="13944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/>
                  <p:cNvSpPr txBox="1"/>
                  <p:nvPr/>
                </p:nvSpPr>
                <p:spPr>
                  <a:xfrm>
                    <a:off x="4760759" y="2851887"/>
                    <a:ext cx="6988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5" name="文本框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0759" y="2851887"/>
                    <a:ext cx="698846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6087" r="-10435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9" name="组合 98"/>
            <p:cNvGrpSpPr/>
            <p:nvPr/>
          </p:nvGrpSpPr>
          <p:grpSpPr>
            <a:xfrm>
              <a:off x="4427984" y="3677825"/>
              <a:ext cx="1394440" cy="327239"/>
              <a:chOff x="4427984" y="3677825"/>
              <a:chExt cx="1394440" cy="327239"/>
            </a:xfrm>
          </p:grpSpPr>
          <p:cxnSp>
            <p:nvCxnSpPr>
              <p:cNvPr id="43" name="直接箭头连接符 42"/>
              <p:cNvCxnSpPr/>
              <p:nvPr/>
            </p:nvCxnSpPr>
            <p:spPr bwMode="auto">
              <a:xfrm>
                <a:off x="4427984" y="4005064"/>
                <a:ext cx="13944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/>
                  <p:cNvSpPr txBox="1"/>
                  <p:nvPr/>
                </p:nvSpPr>
                <p:spPr>
                  <a:xfrm>
                    <a:off x="4785059" y="3677825"/>
                    <a:ext cx="6988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6" name="文本框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059" y="3677825"/>
                    <a:ext cx="698846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6087" r="-1043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8" name="组合 107"/>
          <p:cNvGrpSpPr/>
          <p:nvPr/>
        </p:nvGrpSpPr>
        <p:grpSpPr>
          <a:xfrm>
            <a:off x="5754050" y="1837112"/>
            <a:ext cx="334963" cy="2153955"/>
            <a:chOff x="5754048" y="1837110"/>
            <a:chExt cx="334963" cy="2153955"/>
          </a:xfrm>
        </p:grpSpPr>
        <p:sp>
          <p:nvSpPr>
            <p:cNvPr id="47" name="椭圆 46"/>
            <p:cNvSpPr/>
            <p:nvPr/>
          </p:nvSpPr>
          <p:spPr bwMode="auto">
            <a:xfrm>
              <a:off x="5807402" y="2139780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5807401" y="295343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5807400" y="3746058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5754048" y="1837110"/>
                  <a:ext cx="3349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4048" y="1837110"/>
                  <a:ext cx="334963" cy="276999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2727" r="-5455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5754048" y="2615180"/>
                  <a:ext cx="3349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4048" y="2615180"/>
                  <a:ext cx="334963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2727" r="-5455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5754048" y="3416841"/>
                  <a:ext cx="3349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4048" y="3416841"/>
                  <a:ext cx="33496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2727" r="-5455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6035657" y="2251513"/>
            <a:ext cx="2524681" cy="1617051"/>
            <a:chOff x="6035655" y="2251511"/>
            <a:chExt cx="2524681" cy="1617051"/>
          </a:xfrm>
        </p:grpSpPr>
        <p:grpSp>
          <p:nvGrpSpPr>
            <p:cNvPr id="109" name="组合 108"/>
            <p:cNvGrpSpPr/>
            <p:nvPr/>
          </p:nvGrpSpPr>
          <p:grpSpPr>
            <a:xfrm>
              <a:off x="6035655" y="2251511"/>
              <a:ext cx="1425105" cy="1617051"/>
              <a:chOff x="6035655" y="2251511"/>
              <a:chExt cx="1425105" cy="1617051"/>
            </a:xfrm>
          </p:grpSpPr>
          <p:sp>
            <p:nvSpPr>
              <p:cNvPr id="50" name="椭圆 49"/>
              <p:cNvSpPr/>
              <p:nvPr/>
            </p:nvSpPr>
            <p:spPr bwMode="auto">
              <a:xfrm>
                <a:off x="6898376" y="2808122"/>
                <a:ext cx="562384" cy="51501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cxnSp>
            <p:nvCxnSpPr>
              <p:cNvPr id="51" name="直接箭头连接符 50"/>
              <p:cNvCxnSpPr>
                <a:stCxn id="47" idx="6"/>
                <a:endCxn id="50" idx="2"/>
              </p:cNvCxnSpPr>
              <p:nvPr/>
            </p:nvCxnSpPr>
            <p:spPr bwMode="auto">
              <a:xfrm>
                <a:off x="6035657" y="2262284"/>
                <a:ext cx="862719" cy="80334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直接箭头连接符 51"/>
              <p:cNvCxnSpPr>
                <a:stCxn id="48" idx="6"/>
                <a:endCxn id="50" idx="2"/>
              </p:cNvCxnSpPr>
              <p:nvPr/>
            </p:nvCxnSpPr>
            <p:spPr bwMode="auto">
              <a:xfrm flipV="1">
                <a:off x="6035656" y="3065627"/>
                <a:ext cx="862720" cy="1030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直接箭头连接符 52"/>
              <p:cNvCxnSpPr>
                <a:stCxn id="49" idx="6"/>
                <a:endCxn id="50" idx="2"/>
              </p:cNvCxnSpPr>
              <p:nvPr/>
            </p:nvCxnSpPr>
            <p:spPr bwMode="auto">
              <a:xfrm flipV="1">
                <a:off x="6035655" y="3065627"/>
                <a:ext cx="862721" cy="80293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6359081" y="2361518"/>
                    <a:ext cx="3702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4" name="文本框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9081" y="2361518"/>
                    <a:ext cx="370230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4918" r="-3279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6175094" y="2784444"/>
                    <a:ext cx="3702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5094" y="2784444"/>
                    <a:ext cx="370230" cy="276999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l="-4918" r="-3279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6359081" y="3503045"/>
                    <a:ext cx="3702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文本框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9081" y="3503045"/>
                    <a:ext cx="370230" cy="276999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l="-4918" r="-3279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直接箭头连接符 56"/>
              <p:cNvCxnSpPr>
                <a:endCxn id="50" idx="0"/>
              </p:cNvCxnSpPr>
              <p:nvPr/>
            </p:nvCxnSpPr>
            <p:spPr bwMode="auto">
              <a:xfrm>
                <a:off x="7179568" y="2361518"/>
                <a:ext cx="0" cy="44660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7199435" y="2251511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435" y="2251511"/>
                    <a:ext cx="218008" cy="276999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 l="-19444" r="-2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0" name="组合 109"/>
            <p:cNvGrpSpPr/>
            <p:nvPr/>
          </p:nvGrpSpPr>
          <p:grpSpPr>
            <a:xfrm>
              <a:off x="7460760" y="2867882"/>
              <a:ext cx="1099576" cy="276999"/>
              <a:chOff x="7460760" y="2867882"/>
              <a:chExt cx="1099576" cy="276999"/>
            </a:xfrm>
          </p:grpSpPr>
          <p:cxnSp>
            <p:nvCxnSpPr>
              <p:cNvPr id="62" name="直接箭头连接符 61"/>
              <p:cNvCxnSpPr/>
              <p:nvPr/>
            </p:nvCxnSpPr>
            <p:spPr bwMode="auto">
              <a:xfrm>
                <a:off x="7460760" y="3061443"/>
                <a:ext cx="86409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/>
                  <p:cNvSpPr txBox="1"/>
                  <p:nvPr/>
                </p:nvSpPr>
                <p:spPr>
                  <a:xfrm>
                    <a:off x="8343931" y="2867882"/>
                    <a:ext cx="21640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3" name="文本框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3931" y="2867882"/>
                    <a:ext cx="216405" cy="276999"/>
                  </a:xfrm>
                  <a:prstGeom prst="rect">
                    <a:avLst/>
                  </a:prstGeom>
                  <a:blipFill rotWithShape="0">
                    <a:blip r:embed="rId26"/>
                    <a:stretch>
                      <a:fillRect l="-20000" r="-25714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8" name="组合 67"/>
          <p:cNvGrpSpPr/>
          <p:nvPr/>
        </p:nvGrpSpPr>
        <p:grpSpPr>
          <a:xfrm>
            <a:off x="5023480" y="211166"/>
            <a:ext cx="3199300" cy="1107139"/>
            <a:chOff x="5023480" y="211164"/>
            <a:chExt cx="3199300" cy="1107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5309611" y="211164"/>
                  <a:ext cx="29131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611" y="211164"/>
                  <a:ext cx="2913169" cy="307777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r="-418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5309610" y="607982"/>
                  <a:ext cx="29131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610" y="607982"/>
                  <a:ext cx="2913169" cy="30777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r="-418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5309609" y="1010526"/>
                  <a:ext cx="29131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𝟑𝟏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𝟑𝟐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609" y="1010526"/>
                  <a:ext cx="2913169" cy="307777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r="-418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左大括号 66"/>
            <p:cNvSpPr/>
            <p:nvPr/>
          </p:nvSpPr>
          <p:spPr bwMode="auto">
            <a:xfrm>
              <a:off x="5023480" y="332655"/>
              <a:ext cx="218989" cy="902070"/>
            </a:xfrm>
            <a:prstGeom prst="leftBrace">
              <a:avLst>
                <a:gd name="adj1" fmla="val 31900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81" name="矩形 80"/>
          <p:cNvSpPr/>
          <p:nvPr/>
        </p:nvSpPr>
        <p:spPr>
          <a:xfrm>
            <a:off x="718796" y="4178350"/>
            <a:ext cx="55040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三条直线方程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参数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写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网络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821265" y="141900"/>
            <a:ext cx="1967572" cy="1221966"/>
          </a:xfrm>
          <a:prstGeom prst="rect">
            <a:avLst/>
          </a:prstGeom>
        </p:spPr>
      </p:pic>
      <p:grpSp>
        <p:nvGrpSpPr>
          <p:cNvPr id="89" name="组合 88"/>
          <p:cNvGrpSpPr/>
          <p:nvPr/>
        </p:nvGrpSpPr>
        <p:grpSpPr>
          <a:xfrm>
            <a:off x="728833" y="4640384"/>
            <a:ext cx="5571360" cy="516808"/>
            <a:chOff x="1083015" y="5124567"/>
            <a:chExt cx="5571360" cy="516808"/>
          </a:xfrm>
        </p:grpSpPr>
        <p:sp>
          <p:nvSpPr>
            <p:cNvPr id="85" name="矩形 84"/>
            <p:cNvSpPr/>
            <p:nvPr/>
          </p:nvSpPr>
          <p:spPr>
            <a:xfrm>
              <a:off x="1083015" y="5229083"/>
              <a:ext cx="51547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71463" indent="-27146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solidFill>
                    <a:srgbClr val="FF0000"/>
                  </a:solidFill>
                </a:rPr>
                <a:t>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1643132" y="5124567"/>
                  <a:ext cx="545854" cy="5168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132" y="5124567"/>
                  <a:ext cx="545854" cy="516808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b="-1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2224781" y="5229082"/>
                  <a:ext cx="4429594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落在区域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中，</a:t>
                  </a:r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有</a:t>
                  </a:r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zh-CN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4781" y="5229082"/>
                  <a:ext cx="4429594" cy="276999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3306" t="-32609" b="-456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组合 94"/>
          <p:cNvGrpSpPr/>
          <p:nvPr/>
        </p:nvGrpSpPr>
        <p:grpSpPr>
          <a:xfrm>
            <a:off x="734279" y="5256359"/>
            <a:ext cx="4581827" cy="669490"/>
            <a:chOff x="734277" y="5317396"/>
            <a:chExt cx="4581827" cy="6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734277" y="5522815"/>
                  <a:ext cx="3261771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71463" indent="-271463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用一个</a:t>
                  </a:r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非线性函数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调制：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77" y="5522815"/>
                  <a:ext cx="3261771" cy="276999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3172" t="-33333" r="-3918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组合 93"/>
            <p:cNvGrpSpPr/>
            <p:nvPr/>
          </p:nvGrpSpPr>
          <p:grpSpPr>
            <a:xfrm>
              <a:off x="3923928" y="5317396"/>
              <a:ext cx="1392176" cy="669490"/>
              <a:chOff x="4353011" y="5435353"/>
              <a:chExt cx="1392176" cy="6694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/>
                  <p:cNvSpPr txBox="1"/>
                  <p:nvPr/>
                </p:nvSpPr>
                <p:spPr>
                  <a:xfrm>
                    <a:off x="4627644" y="5435353"/>
                    <a:ext cx="1117543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→ =1</a:t>
                    </a:r>
                    <a:endPara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文本框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7644" y="5435353"/>
                    <a:ext cx="1117543" cy="307777"/>
                  </a:xfrm>
                  <a:prstGeom prst="rect">
                    <a:avLst/>
                  </a:prstGeom>
                  <a:blipFill rotWithShape="0">
                    <a:blip r:embed="rId34"/>
                    <a:stretch>
                      <a:fillRect l="-7104" t="-25490" r="-546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/>
                  <p:cNvSpPr txBox="1"/>
                  <p:nvPr/>
                </p:nvSpPr>
                <p:spPr>
                  <a:xfrm>
                    <a:off x="4627643" y="5797066"/>
                    <a:ext cx="1117543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</m:oMath>
                    </a14:m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→ =0</a:t>
                    </a:r>
                    <a:endPara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文本框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7643" y="5797066"/>
                    <a:ext cx="1117543" cy="307777"/>
                  </a:xfrm>
                  <a:prstGeom prst="rect">
                    <a:avLst/>
                  </a:prstGeom>
                  <a:blipFill rotWithShape="0">
                    <a:blip r:embed="rId35"/>
                    <a:stretch>
                      <a:fillRect l="-7104" t="-26000" r="-546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左大括号 92"/>
              <p:cNvSpPr/>
              <p:nvPr/>
            </p:nvSpPr>
            <p:spPr bwMode="auto">
              <a:xfrm>
                <a:off x="4353011" y="5590358"/>
                <a:ext cx="218989" cy="390080"/>
              </a:xfrm>
              <a:prstGeom prst="leftBrace">
                <a:avLst>
                  <a:gd name="adj1" fmla="val 31900"/>
                  <a:gd name="adj2" fmla="val 50000"/>
                </a:avLst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5768979" y="5076131"/>
            <a:ext cx="1721427" cy="923330"/>
            <a:chOff x="6035655" y="5218229"/>
            <a:chExt cx="1721427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035655" y="5218229"/>
                  <a:ext cx="1721427" cy="923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ts val="0"/>
                    </a:spcBef>
                  </a:pPr>
                  <a:r>
                    <a:rPr lang="en-US" altLang="zh-CN" sz="2000" dirty="0"/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ts val="0"/>
                    </a:spcBef>
                  </a:pPr>
                  <a:r>
                    <a:rPr lang="en-US" altLang="zh-CN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有：</a:t>
                  </a:r>
                  <a:r>
                    <a:rPr lang="en-US" altLang="zh-CN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ts val="0"/>
                    </a:spcBef>
                  </a:pPr>
                  <a:r>
                    <a:rPr lang="en-US" altLang="zh-CN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5655" y="5218229"/>
                  <a:ext cx="1721427" cy="923330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5300" b="-596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左大括号 102"/>
            <p:cNvSpPr/>
            <p:nvPr/>
          </p:nvSpPr>
          <p:spPr bwMode="auto">
            <a:xfrm>
              <a:off x="6489473" y="5373034"/>
              <a:ext cx="218989" cy="645117"/>
            </a:xfrm>
            <a:prstGeom prst="leftBrace">
              <a:avLst>
                <a:gd name="adj1" fmla="val 31900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105" name="圆角矩形标注 104"/>
          <p:cNvSpPr/>
          <p:nvPr/>
        </p:nvSpPr>
        <p:spPr bwMode="auto">
          <a:xfrm>
            <a:off x="7011857" y="4494983"/>
            <a:ext cx="1582771" cy="412292"/>
          </a:xfrm>
          <a:prstGeom prst="wedgeRoundRectCallout">
            <a:avLst>
              <a:gd name="adj1" fmla="val -36968"/>
              <a:gd name="adj2" fmla="val 80067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三个输出都是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1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5693835" y="1837110"/>
            <a:ext cx="463155" cy="22399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7" name="矩形 106"/>
          <p:cNvSpPr/>
          <p:nvPr/>
        </p:nvSpPr>
        <p:spPr bwMode="auto">
          <a:xfrm>
            <a:off x="4135372" y="1837110"/>
            <a:ext cx="463155" cy="22399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" name="矩形 2"/>
          <p:cNvSpPr/>
          <p:nvPr/>
        </p:nvSpPr>
        <p:spPr bwMode="auto">
          <a:xfrm>
            <a:off x="6209384" y="2201849"/>
            <a:ext cx="2385242" cy="1630473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 Box 11"/>
              <p:cNvSpPr txBox="1">
                <a:spLocks noChangeArrowheads="1"/>
              </p:cNvSpPr>
              <p:nvPr/>
            </p:nvSpPr>
            <p:spPr bwMode="auto">
              <a:xfrm>
                <a:off x="6359083" y="1808793"/>
                <a:ext cx="2461815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如何取：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9083" y="1808793"/>
                <a:ext cx="2461815" cy="307777"/>
              </a:xfrm>
              <a:prstGeom prst="rect">
                <a:avLst/>
              </a:prstGeom>
              <a:blipFill rotWithShape="0">
                <a:blip r:embed="rId37"/>
                <a:stretch>
                  <a:fillRect l="-6188" t="-30000" r="-2228" b="-46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 Box 11"/>
              <p:cNvSpPr txBox="1">
                <a:spLocks noChangeArrowheads="1"/>
              </p:cNvSpPr>
              <p:nvPr/>
            </p:nvSpPr>
            <p:spPr bwMode="auto">
              <a:xfrm>
                <a:off x="4853778" y="215128"/>
                <a:ext cx="3751070" cy="12311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3778" y="215128"/>
                <a:ext cx="3751070" cy="1231106"/>
              </a:xfrm>
              <a:prstGeom prst="rect">
                <a:avLst/>
              </a:prstGeom>
              <a:blipFill rotWithShape="0">
                <a:blip r:embed="rId38"/>
                <a:stretch>
                  <a:fillRect b="-198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 Box 11"/>
              <p:cNvSpPr txBox="1">
                <a:spLocks noChangeArrowheads="1"/>
              </p:cNvSpPr>
              <p:nvPr/>
            </p:nvSpPr>
            <p:spPr bwMode="auto">
              <a:xfrm>
                <a:off x="8076834" y="2638517"/>
                <a:ext cx="41804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6834" y="2638517"/>
                <a:ext cx="418042" cy="307777"/>
              </a:xfrm>
              <a:prstGeom prst="rect">
                <a:avLst/>
              </a:prstGeom>
              <a:blipFill rotWithShape="0">
                <a:blip r:embed="rId39"/>
                <a:stretch>
                  <a:fillRect l="-21739" r="-17391" b="-10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组合 100"/>
          <p:cNvGrpSpPr/>
          <p:nvPr/>
        </p:nvGrpSpPr>
        <p:grpSpPr>
          <a:xfrm>
            <a:off x="1540726" y="2350846"/>
            <a:ext cx="1587021" cy="1199471"/>
            <a:chOff x="1540726" y="2350846"/>
            <a:chExt cx="1587021" cy="1199471"/>
          </a:xfrm>
        </p:grpSpPr>
        <p:cxnSp>
          <p:nvCxnSpPr>
            <p:cNvPr id="82" name="直接箭头连接符 81"/>
            <p:cNvCxnSpPr>
              <a:stCxn id="5" idx="6"/>
              <a:endCxn id="12" idx="3"/>
            </p:cNvCxnSpPr>
            <p:nvPr/>
          </p:nvCxnSpPr>
          <p:spPr bwMode="auto">
            <a:xfrm flipV="1">
              <a:off x="1540727" y="2350846"/>
              <a:ext cx="1587020" cy="35533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6" idx="6"/>
              <a:endCxn id="12" idx="3"/>
            </p:cNvCxnSpPr>
            <p:nvPr/>
          </p:nvCxnSpPr>
          <p:spPr bwMode="auto">
            <a:xfrm flipV="1">
              <a:off x="1540726" y="2350846"/>
              <a:ext cx="1587021" cy="119947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1540726" y="2706179"/>
            <a:ext cx="1553595" cy="844138"/>
            <a:chOff x="1540726" y="2706179"/>
            <a:chExt cx="1553595" cy="844138"/>
          </a:xfrm>
        </p:grpSpPr>
        <p:cxnSp>
          <p:nvCxnSpPr>
            <p:cNvPr id="115" name="直接箭头连接符 114"/>
            <p:cNvCxnSpPr>
              <a:stCxn id="5" idx="6"/>
              <a:endCxn id="11" idx="2"/>
            </p:cNvCxnSpPr>
            <p:nvPr/>
          </p:nvCxnSpPr>
          <p:spPr bwMode="auto">
            <a:xfrm>
              <a:off x="1540727" y="2706179"/>
              <a:ext cx="1553594" cy="36626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直接箭头连接符 116"/>
            <p:cNvCxnSpPr>
              <a:stCxn id="6" idx="6"/>
              <a:endCxn id="11" idx="2"/>
            </p:cNvCxnSpPr>
            <p:nvPr/>
          </p:nvCxnSpPr>
          <p:spPr bwMode="auto">
            <a:xfrm flipV="1">
              <a:off x="1540726" y="3072446"/>
              <a:ext cx="1553595" cy="47787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4" name="组合 123"/>
          <p:cNvGrpSpPr/>
          <p:nvPr/>
        </p:nvGrpSpPr>
        <p:grpSpPr>
          <a:xfrm>
            <a:off x="1540726" y="2706179"/>
            <a:ext cx="1568915" cy="1176384"/>
            <a:chOff x="1540726" y="2706179"/>
            <a:chExt cx="1568915" cy="1176384"/>
          </a:xfrm>
        </p:grpSpPr>
        <p:cxnSp>
          <p:nvCxnSpPr>
            <p:cNvPr id="120" name="直接箭头连接符 119"/>
            <p:cNvCxnSpPr>
              <a:stCxn id="5" idx="6"/>
              <a:endCxn id="13" idx="2"/>
            </p:cNvCxnSpPr>
            <p:nvPr/>
          </p:nvCxnSpPr>
          <p:spPr bwMode="auto">
            <a:xfrm>
              <a:off x="1540727" y="2706179"/>
              <a:ext cx="1568914" cy="1176384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直接箭头连接符 121"/>
            <p:cNvCxnSpPr>
              <a:stCxn id="6" idx="6"/>
              <a:endCxn id="13" idx="2"/>
            </p:cNvCxnSpPr>
            <p:nvPr/>
          </p:nvCxnSpPr>
          <p:spPr bwMode="auto">
            <a:xfrm>
              <a:off x="1540726" y="3550317"/>
              <a:ext cx="1568915" cy="332246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343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105" grpId="0" animBg="1"/>
      <p:bldP spid="106" grpId="0" animBg="1"/>
      <p:bldP spid="106" grpId="1" animBg="1"/>
      <p:bldP spid="107" grpId="0" animBg="1"/>
      <p:bldP spid="107" grpId="1" animBg="1"/>
      <p:bldP spid="3" grpId="0" animBg="1"/>
      <p:bldP spid="111" grpId="0"/>
      <p:bldP spid="112" grpId="0" animBg="1"/>
      <p:bldP spid="1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04864"/>
            <a:ext cx="6505128" cy="2808312"/>
          </a:xfrm>
          <a:prstGeom prst="rect">
            <a:avLst/>
          </a:prstGeom>
        </p:spPr>
      </p:pic>
      <p:pic>
        <p:nvPicPr>
          <p:cNvPr id="199" name="图片 1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8" y="288271"/>
            <a:ext cx="1456425" cy="1196752"/>
          </a:xfrm>
          <a:prstGeom prst="rect">
            <a:avLst/>
          </a:prstGeom>
        </p:spPr>
      </p:pic>
      <p:sp>
        <p:nvSpPr>
          <p:cNvPr id="200" name="Text Box 11"/>
          <p:cNvSpPr txBox="1">
            <a:spLocks noChangeArrowheads="1"/>
          </p:cNvSpPr>
          <p:nvPr/>
        </p:nvSpPr>
        <p:spPr bwMode="auto">
          <a:xfrm>
            <a:off x="638303" y="1177423"/>
            <a:ext cx="33485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决策面是“不规则的四边形”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1"/>
              <p:cNvSpPr txBox="1">
                <a:spLocks noChangeArrowheads="1"/>
              </p:cNvSpPr>
              <p:nvPr/>
            </p:nvSpPr>
            <p:spPr bwMode="auto">
              <a:xfrm>
                <a:off x="7914641" y="3455131"/>
                <a:ext cx="41804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4641" y="3455131"/>
                <a:ext cx="41804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0290" r="-17391" b="-10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6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597075" y="157891"/>
            <a:ext cx="5127055" cy="1162781"/>
            <a:chOff x="597073" y="157889"/>
            <a:chExt cx="5127055" cy="1162781"/>
          </a:xfrm>
        </p:grpSpPr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597073" y="456925"/>
              <a:ext cx="239075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+mn-ea"/>
                  <a:ea typeface="+mn-ea"/>
                  <a:cs typeface="Times New Roman" panose="02020603050405020304" pitchFamily="18" charset="0"/>
                </a:rPr>
                <a:t>决策面是“圆”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9046" y="157889"/>
              <a:ext cx="1415082" cy="1162781"/>
            </a:xfrm>
            <a:prstGeom prst="rect">
              <a:avLst/>
            </a:prstGeom>
          </p:spPr>
        </p:pic>
      </p:grpSp>
      <p:grpSp>
        <p:nvGrpSpPr>
          <p:cNvPr id="84" name="组合 83"/>
          <p:cNvGrpSpPr/>
          <p:nvPr/>
        </p:nvGrpSpPr>
        <p:grpSpPr>
          <a:xfrm>
            <a:off x="266733" y="2756010"/>
            <a:ext cx="815580" cy="2803583"/>
            <a:chOff x="816324" y="2832246"/>
            <a:chExt cx="815580" cy="2803583"/>
          </a:xfrm>
        </p:grpSpPr>
        <p:sp>
          <p:nvSpPr>
            <p:cNvPr id="32" name="椭圆 31"/>
            <p:cNvSpPr/>
            <p:nvPr/>
          </p:nvSpPr>
          <p:spPr bwMode="auto">
            <a:xfrm>
              <a:off x="1403649" y="2872894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1403649" y="5390822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34" name="直接箭头连接符 33"/>
            <p:cNvCxnSpPr>
              <a:endCxn id="32" idx="2"/>
            </p:cNvCxnSpPr>
            <p:nvPr/>
          </p:nvCxnSpPr>
          <p:spPr bwMode="auto">
            <a:xfrm>
              <a:off x="1151722" y="2993998"/>
              <a:ext cx="251927" cy="1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816324" y="2832246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24" y="2832246"/>
                  <a:ext cx="322139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660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/>
            <p:cNvCxnSpPr/>
            <p:nvPr/>
          </p:nvCxnSpPr>
          <p:spPr bwMode="auto">
            <a:xfrm>
              <a:off x="1138464" y="5511926"/>
              <a:ext cx="25192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816325" y="5309841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25" y="5309841"/>
                  <a:ext cx="322139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660" r="-566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组合 84"/>
          <p:cNvGrpSpPr/>
          <p:nvPr/>
        </p:nvGrpSpPr>
        <p:grpSpPr>
          <a:xfrm>
            <a:off x="2128761" y="1984170"/>
            <a:ext cx="320149" cy="4391883"/>
            <a:chOff x="2705509" y="2060406"/>
            <a:chExt cx="320149" cy="4391883"/>
          </a:xfrm>
        </p:grpSpPr>
        <p:sp>
          <p:nvSpPr>
            <p:cNvPr id="38" name="椭圆 37"/>
            <p:cNvSpPr/>
            <p:nvPr/>
          </p:nvSpPr>
          <p:spPr bwMode="auto">
            <a:xfrm>
              <a:off x="2705510" y="2868629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2705509" y="2060406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2738936" y="3678746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763977" y="5390822"/>
              <a:ext cx="228255" cy="25135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2763976" y="4582599"/>
              <a:ext cx="228255" cy="25135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2797403" y="6200939"/>
              <a:ext cx="228255" cy="25135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2277719" y="1628802"/>
            <a:ext cx="535997" cy="4504363"/>
            <a:chOff x="2827308" y="1705038"/>
            <a:chExt cx="535997" cy="4504363"/>
          </a:xfrm>
        </p:grpSpPr>
        <p:cxnSp>
          <p:nvCxnSpPr>
            <p:cNvPr id="41" name="直接箭头连接符 40"/>
            <p:cNvCxnSpPr/>
            <p:nvPr/>
          </p:nvCxnSpPr>
          <p:spPr bwMode="auto">
            <a:xfrm>
              <a:off x="2832547" y="1789837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/>
            <p:nvPr/>
          </p:nvCxnSpPr>
          <p:spPr bwMode="auto">
            <a:xfrm>
              <a:off x="2827308" y="2594371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箭头连接符 42"/>
            <p:cNvCxnSpPr/>
            <p:nvPr/>
          </p:nvCxnSpPr>
          <p:spPr bwMode="auto">
            <a:xfrm>
              <a:off x="2846346" y="3409634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2846346" y="1705038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346" y="1705038"/>
                  <a:ext cx="42954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29" r="-428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2851350" y="2469748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350" y="2469748"/>
                  <a:ext cx="4295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429" r="-428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2875297" y="3284984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5297" y="3284984"/>
                  <a:ext cx="42954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429" r="-428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箭头连接符 49"/>
            <p:cNvCxnSpPr/>
            <p:nvPr/>
          </p:nvCxnSpPr>
          <p:spPr bwMode="auto">
            <a:xfrm>
              <a:off x="2877396" y="4312030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接箭头连接符 50"/>
            <p:cNvCxnSpPr/>
            <p:nvPr/>
          </p:nvCxnSpPr>
          <p:spPr bwMode="auto">
            <a:xfrm>
              <a:off x="2885775" y="5116564"/>
              <a:ext cx="2" cy="2775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2904813" y="5931827"/>
              <a:ext cx="2" cy="2775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2904813" y="4227231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4813" y="4227231"/>
                  <a:ext cx="42954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859" r="-2817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>
                  <a:off x="2909817" y="4991941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817" y="4991941"/>
                  <a:ext cx="42954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859" r="-2817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2933764" y="5807177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3764" y="5807177"/>
                  <a:ext cx="42954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859" r="-2817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/>
          <p:cNvGrpSpPr/>
          <p:nvPr/>
        </p:nvGrpSpPr>
        <p:grpSpPr>
          <a:xfrm>
            <a:off x="1097526" y="2106672"/>
            <a:ext cx="1138340" cy="4143704"/>
            <a:chOff x="1647117" y="2182910"/>
            <a:chExt cx="1138340" cy="4143704"/>
          </a:xfrm>
        </p:grpSpPr>
        <p:cxnSp>
          <p:nvCxnSpPr>
            <p:cNvPr id="59" name="直接箭头连接符 58"/>
            <p:cNvCxnSpPr>
              <a:stCxn id="32" idx="6"/>
              <a:endCxn id="39" idx="2"/>
            </p:cNvCxnSpPr>
            <p:nvPr/>
          </p:nvCxnSpPr>
          <p:spPr bwMode="auto">
            <a:xfrm flipV="1">
              <a:off x="1647117" y="2182910"/>
              <a:ext cx="1046446" cy="8124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箭头连接符 60"/>
            <p:cNvCxnSpPr>
              <a:stCxn id="32" idx="6"/>
              <a:endCxn id="38" idx="2"/>
            </p:cNvCxnSpPr>
            <p:nvPr/>
          </p:nvCxnSpPr>
          <p:spPr bwMode="auto">
            <a:xfrm flipV="1">
              <a:off x="1647117" y="2991133"/>
              <a:ext cx="1046447" cy="426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箭头连接符 62"/>
            <p:cNvCxnSpPr>
              <a:stCxn id="32" idx="6"/>
              <a:endCxn id="40" idx="2"/>
            </p:cNvCxnSpPr>
            <p:nvPr/>
          </p:nvCxnSpPr>
          <p:spPr bwMode="auto">
            <a:xfrm>
              <a:off x="1647117" y="2995398"/>
              <a:ext cx="1079873" cy="8058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箭头连接符 64"/>
            <p:cNvCxnSpPr>
              <a:stCxn id="32" idx="6"/>
              <a:endCxn id="48" idx="2"/>
            </p:cNvCxnSpPr>
            <p:nvPr/>
          </p:nvCxnSpPr>
          <p:spPr bwMode="auto">
            <a:xfrm>
              <a:off x="1647117" y="2995398"/>
              <a:ext cx="1104913" cy="17128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箭头连接符 66"/>
            <p:cNvCxnSpPr>
              <a:stCxn id="32" idx="6"/>
              <a:endCxn id="47" idx="2"/>
            </p:cNvCxnSpPr>
            <p:nvPr/>
          </p:nvCxnSpPr>
          <p:spPr bwMode="auto">
            <a:xfrm>
              <a:off x="1647117" y="2995398"/>
              <a:ext cx="1104914" cy="25210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接箭头连接符 68"/>
            <p:cNvCxnSpPr>
              <a:stCxn id="32" idx="6"/>
              <a:endCxn id="49" idx="2"/>
            </p:cNvCxnSpPr>
            <p:nvPr/>
          </p:nvCxnSpPr>
          <p:spPr bwMode="auto">
            <a:xfrm>
              <a:off x="1647117" y="2995398"/>
              <a:ext cx="1138340" cy="33312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3" name="组合 82"/>
          <p:cNvGrpSpPr/>
          <p:nvPr/>
        </p:nvGrpSpPr>
        <p:grpSpPr>
          <a:xfrm>
            <a:off x="1097526" y="2106672"/>
            <a:ext cx="1138340" cy="4143704"/>
            <a:chOff x="1647117" y="2182910"/>
            <a:chExt cx="1138340" cy="4143704"/>
          </a:xfrm>
        </p:grpSpPr>
        <p:cxnSp>
          <p:nvCxnSpPr>
            <p:cNvPr id="72" name="直接箭头连接符 71"/>
            <p:cNvCxnSpPr>
              <a:stCxn id="33" idx="6"/>
              <a:endCxn id="49" idx="2"/>
            </p:cNvCxnSpPr>
            <p:nvPr/>
          </p:nvCxnSpPr>
          <p:spPr bwMode="auto">
            <a:xfrm>
              <a:off x="1647117" y="5513326"/>
              <a:ext cx="1138340" cy="813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接箭头连接符 73"/>
            <p:cNvCxnSpPr>
              <a:stCxn id="33" idx="6"/>
              <a:endCxn id="47" idx="2"/>
            </p:cNvCxnSpPr>
            <p:nvPr/>
          </p:nvCxnSpPr>
          <p:spPr bwMode="auto">
            <a:xfrm>
              <a:off x="1647117" y="5513326"/>
              <a:ext cx="1104914" cy="31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直接箭头连接符 75"/>
            <p:cNvCxnSpPr>
              <a:stCxn id="33" idx="6"/>
              <a:endCxn id="48" idx="2"/>
            </p:cNvCxnSpPr>
            <p:nvPr/>
          </p:nvCxnSpPr>
          <p:spPr bwMode="auto">
            <a:xfrm flipV="1">
              <a:off x="1647117" y="4708274"/>
              <a:ext cx="1104913" cy="8050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接箭头连接符 77"/>
            <p:cNvCxnSpPr>
              <a:stCxn id="33" idx="6"/>
              <a:endCxn id="40" idx="2"/>
            </p:cNvCxnSpPr>
            <p:nvPr/>
          </p:nvCxnSpPr>
          <p:spPr bwMode="auto">
            <a:xfrm flipV="1">
              <a:off x="1647117" y="3801250"/>
              <a:ext cx="1079873" cy="17120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接箭头连接符 79"/>
            <p:cNvCxnSpPr>
              <a:stCxn id="33" idx="6"/>
              <a:endCxn id="38" idx="2"/>
            </p:cNvCxnSpPr>
            <p:nvPr/>
          </p:nvCxnSpPr>
          <p:spPr bwMode="auto">
            <a:xfrm flipV="1">
              <a:off x="1647117" y="2991133"/>
              <a:ext cx="1046447" cy="25221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接箭头连接符 81"/>
            <p:cNvCxnSpPr>
              <a:stCxn id="33" idx="6"/>
              <a:endCxn id="39" idx="2"/>
            </p:cNvCxnSpPr>
            <p:nvPr/>
          </p:nvCxnSpPr>
          <p:spPr bwMode="auto">
            <a:xfrm flipV="1">
              <a:off x="1647117" y="2182910"/>
              <a:ext cx="1046446" cy="33304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组合 88"/>
          <p:cNvGrpSpPr/>
          <p:nvPr/>
        </p:nvGrpSpPr>
        <p:grpSpPr>
          <a:xfrm>
            <a:off x="605676" y="177919"/>
            <a:ext cx="7710740" cy="1142752"/>
            <a:chOff x="605676" y="177919"/>
            <a:chExt cx="7710740" cy="114275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16662" y="177919"/>
              <a:ext cx="1699754" cy="1142752"/>
            </a:xfrm>
            <a:prstGeom prst="rect">
              <a:avLst/>
            </a:prstGeom>
          </p:spPr>
        </p:pic>
        <p:sp>
          <p:nvSpPr>
            <p:cNvPr id="87" name="Text Box 11"/>
            <p:cNvSpPr txBox="1">
              <a:spLocks noChangeArrowheads="1"/>
            </p:cNvSpPr>
            <p:nvPr/>
          </p:nvSpPr>
          <p:spPr bwMode="auto">
            <a:xfrm>
              <a:off x="605676" y="908720"/>
              <a:ext cx="23821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+mn-ea"/>
                  <a:ea typeface="+mn-ea"/>
                  <a:cs typeface="Times New Roman" panose="02020603050405020304" pitchFamily="18" charset="0"/>
                </a:rPr>
                <a:t>两个“三角形”</a:t>
              </a: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2381966" y="1685377"/>
            <a:ext cx="1602072" cy="4634821"/>
            <a:chOff x="2931557" y="1761613"/>
            <a:chExt cx="1602072" cy="4634821"/>
          </a:xfrm>
        </p:grpSpPr>
        <p:grpSp>
          <p:nvGrpSpPr>
            <p:cNvPr id="115" name="组合 114"/>
            <p:cNvGrpSpPr/>
            <p:nvPr/>
          </p:nvGrpSpPr>
          <p:grpSpPr>
            <a:xfrm>
              <a:off x="2931557" y="2118797"/>
              <a:ext cx="1377013" cy="4277637"/>
              <a:chOff x="2931557" y="2118797"/>
              <a:chExt cx="1377013" cy="4277637"/>
            </a:xfrm>
          </p:grpSpPr>
          <p:cxnSp>
            <p:nvCxnSpPr>
              <p:cNvPr id="91" name="直接箭头连接符 90"/>
              <p:cNvCxnSpPr/>
              <p:nvPr/>
            </p:nvCxnSpPr>
            <p:spPr bwMode="auto">
              <a:xfrm>
                <a:off x="2931557" y="2182910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直接箭头连接符 91"/>
              <p:cNvCxnSpPr/>
              <p:nvPr/>
            </p:nvCxnSpPr>
            <p:spPr bwMode="auto">
              <a:xfrm>
                <a:off x="2933764" y="2990649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直接箭头连接符 94"/>
              <p:cNvCxnSpPr/>
              <p:nvPr/>
            </p:nvCxnSpPr>
            <p:spPr bwMode="auto">
              <a:xfrm>
                <a:off x="2992231" y="5511926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7" name="椭圆 96"/>
              <p:cNvSpPr/>
              <p:nvPr/>
            </p:nvSpPr>
            <p:spPr bwMode="auto">
              <a:xfrm>
                <a:off x="4126410" y="2118797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 bwMode="auto">
              <a:xfrm>
                <a:off x="4128509" y="2922648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9" name="椭圆 98"/>
              <p:cNvSpPr/>
              <p:nvPr/>
            </p:nvSpPr>
            <p:spPr bwMode="auto">
              <a:xfrm>
                <a:off x="4135462" y="3736851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cxnSp>
            <p:nvCxnSpPr>
              <p:cNvPr id="106" name="直接箭头连接符 105"/>
              <p:cNvCxnSpPr/>
              <p:nvPr/>
            </p:nvCxnSpPr>
            <p:spPr bwMode="auto">
              <a:xfrm>
                <a:off x="2967191" y="3801249"/>
                <a:ext cx="119264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椭圆 106"/>
              <p:cNvSpPr/>
              <p:nvPr/>
            </p:nvSpPr>
            <p:spPr bwMode="auto">
              <a:xfrm>
                <a:off x="4154660" y="4655591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cxnSp>
            <p:nvCxnSpPr>
              <p:cNvPr id="108" name="直接箭头连接符 107"/>
              <p:cNvCxnSpPr/>
              <p:nvPr/>
            </p:nvCxnSpPr>
            <p:spPr bwMode="auto">
              <a:xfrm>
                <a:off x="2992231" y="4716842"/>
                <a:ext cx="119264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9" name="椭圆 108"/>
              <p:cNvSpPr/>
              <p:nvPr/>
            </p:nvSpPr>
            <p:spPr bwMode="auto">
              <a:xfrm>
                <a:off x="4164553" y="5450674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 bwMode="auto">
              <a:xfrm>
                <a:off x="4152271" y="6273931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cxnSp>
            <p:nvCxnSpPr>
              <p:cNvPr id="114" name="直接箭头连接符 113"/>
              <p:cNvCxnSpPr/>
              <p:nvPr/>
            </p:nvCxnSpPr>
            <p:spPr bwMode="auto">
              <a:xfrm>
                <a:off x="3015110" y="6335182"/>
                <a:ext cx="117425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2" name="组合 121"/>
            <p:cNvGrpSpPr/>
            <p:nvPr/>
          </p:nvGrpSpPr>
          <p:grpSpPr>
            <a:xfrm>
              <a:off x="4022611" y="1761613"/>
              <a:ext cx="511018" cy="4450784"/>
              <a:chOff x="4022611" y="1761613"/>
              <a:chExt cx="511018" cy="4450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文本框 115"/>
                  <p:cNvSpPr txBox="1"/>
                  <p:nvPr/>
                </p:nvSpPr>
                <p:spPr>
                  <a:xfrm>
                    <a:off x="4039420" y="1761613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6" name="文本框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9420" y="1761613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5000" r="-2500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文本框 116"/>
                  <p:cNvSpPr txBox="1"/>
                  <p:nvPr/>
                </p:nvSpPr>
                <p:spPr>
                  <a:xfrm>
                    <a:off x="4022611" y="2541510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7" name="文本框 1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2611" y="2541510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063" r="-3797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文本框 117"/>
                  <p:cNvSpPr txBox="1"/>
                  <p:nvPr/>
                </p:nvSpPr>
                <p:spPr>
                  <a:xfrm>
                    <a:off x="4022611" y="3361952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8" name="文本框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2611" y="3361952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063" r="-3797" b="-22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本框 118"/>
                  <p:cNvSpPr txBox="1"/>
                  <p:nvPr/>
                </p:nvSpPr>
                <p:spPr>
                  <a:xfrm>
                    <a:off x="4039419" y="4277844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9" name="文本框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9419" y="4277844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000" r="-2500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文本框 119"/>
                  <p:cNvSpPr txBox="1"/>
                  <p:nvPr/>
                </p:nvSpPr>
                <p:spPr>
                  <a:xfrm>
                    <a:off x="4039418" y="5057741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0" name="文本框 1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9418" y="5057741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5000" r="-2500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本框 120"/>
                  <p:cNvSpPr txBox="1"/>
                  <p:nvPr/>
                </p:nvSpPr>
                <p:spPr>
                  <a:xfrm>
                    <a:off x="4051702" y="5904620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1" name="文本框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1702" y="5904620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5000" r="-2500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8" name="组合 157"/>
          <p:cNvGrpSpPr/>
          <p:nvPr/>
        </p:nvGrpSpPr>
        <p:grpSpPr>
          <a:xfrm>
            <a:off x="3712231" y="1742115"/>
            <a:ext cx="1264655" cy="4520497"/>
            <a:chOff x="4261820" y="1818351"/>
            <a:chExt cx="1264655" cy="4520497"/>
          </a:xfrm>
        </p:grpSpPr>
        <p:grpSp>
          <p:nvGrpSpPr>
            <p:cNvPr id="157" name="组合 156"/>
            <p:cNvGrpSpPr/>
            <p:nvPr/>
          </p:nvGrpSpPr>
          <p:grpSpPr>
            <a:xfrm>
              <a:off x="4261820" y="2177523"/>
              <a:ext cx="1264655" cy="4161325"/>
              <a:chOff x="4261820" y="2177523"/>
              <a:chExt cx="1264655" cy="4161325"/>
            </a:xfrm>
          </p:grpSpPr>
          <p:cxnSp>
            <p:nvCxnSpPr>
              <p:cNvPr id="124" name="直接箭头连接符 123"/>
              <p:cNvCxnSpPr/>
              <p:nvPr/>
            </p:nvCxnSpPr>
            <p:spPr bwMode="auto">
              <a:xfrm>
                <a:off x="4261820" y="2177523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直接箭头连接符 124"/>
              <p:cNvCxnSpPr/>
              <p:nvPr/>
            </p:nvCxnSpPr>
            <p:spPr bwMode="auto">
              <a:xfrm>
                <a:off x="4261820" y="2985262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6" name="直接箭头连接符 125"/>
              <p:cNvCxnSpPr/>
              <p:nvPr/>
            </p:nvCxnSpPr>
            <p:spPr bwMode="auto">
              <a:xfrm>
                <a:off x="4320287" y="5506539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0" name="直接箭头连接符 129"/>
              <p:cNvCxnSpPr/>
              <p:nvPr/>
            </p:nvCxnSpPr>
            <p:spPr bwMode="auto">
              <a:xfrm>
                <a:off x="4295247" y="3795862"/>
                <a:ext cx="119264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2" name="直接箭头连接符 131"/>
              <p:cNvCxnSpPr/>
              <p:nvPr/>
            </p:nvCxnSpPr>
            <p:spPr bwMode="auto">
              <a:xfrm>
                <a:off x="4320287" y="4711455"/>
                <a:ext cx="119264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直接箭头连接符 134"/>
              <p:cNvCxnSpPr/>
              <p:nvPr/>
            </p:nvCxnSpPr>
            <p:spPr bwMode="auto">
              <a:xfrm>
                <a:off x="4306954" y="6338848"/>
                <a:ext cx="117425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" name="组合 155"/>
            <p:cNvGrpSpPr/>
            <p:nvPr/>
          </p:nvGrpSpPr>
          <p:grpSpPr>
            <a:xfrm>
              <a:off x="4740885" y="1818351"/>
              <a:ext cx="237801" cy="4444492"/>
              <a:chOff x="4740885" y="1818351"/>
              <a:chExt cx="237801" cy="4444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/>
                  <p:cNvSpPr txBox="1"/>
                  <p:nvPr/>
                </p:nvSpPr>
                <p:spPr>
                  <a:xfrm>
                    <a:off x="4740885" y="1818351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2" name="文本框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0885" y="1818351"/>
                    <a:ext cx="221810" cy="307777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38889" r="-3611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/>
                  <p:cNvSpPr txBox="1"/>
                  <p:nvPr/>
                </p:nvSpPr>
                <p:spPr>
                  <a:xfrm>
                    <a:off x="4756876" y="2587182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3" name="文本框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6876" y="2587182"/>
                    <a:ext cx="221810" cy="307777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35135" r="-35135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文本框 143"/>
                  <p:cNvSpPr txBox="1"/>
                  <p:nvPr/>
                </p:nvSpPr>
                <p:spPr>
                  <a:xfrm>
                    <a:off x="4756876" y="3428880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4" name="文本框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6876" y="3428880"/>
                    <a:ext cx="221810" cy="307777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35135" r="-35135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/>
                  <p:cNvSpPr txBox="1"/>
                  <p:nvPr/>
                </p:nvSpPr>
                <p:spPr>
                  <a:xfrm>
                    <a:off x="4753128" y="4306603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5" name="文本框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3128" y="4306603"/>
                    <a:ext cx="221810" cy="307777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38889" r="-3611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文本框 145"/>
                  <p:cNvSpPr txBox="1"/>
                  <p:nvPr/>
                </p:nvSpPr>
                <p:spPr>
                  <a:xfrm>
                    <a:off x="4740885" y="5128251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6" name="文本框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0885" y="5128251"/>
                    <a:ext cx="221810" cy="307777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38889" r="-3611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文本框 146"/>
                  <p:cNvSpPr txBox="1"/>
                  <p:nvPr/>
                </p:nvSpPr>
                <p:spPr>
                  <a:xfrm>
                    <a:off x="4753128" y="5955066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文本框 1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3128" y="5955066"/>
                    <a:ext cx="221810" cy="307777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l="-38889" r="-36111"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9" name="组合 158"/>
          <p:cNvGrpSpPr/>
          <p:nvPr/>
        </p:nvGrpSpPr>
        <p:grpSpPr>
          <a:xfrm>
            <a:off x="4841107" y="1632665"/>
            <a:ext cx="509992" cy="4737045"/>
            <a:chOff x="5390698" y="1708901"/>
            <a:chExt cx="509992" cy="4737045"/>
          </a:xfrm>
        </p:grpSpPr>
        <p:sp>
          <p:nvSpPr>
            <p:cNvPr id="136" name="椭圆 135"/>
            <p:cNvSpPr/>
            <p:nvPr/>
          </p:nvSpPr>
          <p:spPr bwMode="auto">
            <a:xfrm>
              <a:off x="5463036" y="2060405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 bwMode="auto">
            <a:xfrm>
              <a:off x="5463035" y="2864940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 bwMode="auto">
            <a:xfrm>
              <a:off x="5463034" y="366503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 bwMode="auto">
            <a:xfrm>
              <a:off x="5487892" y="4582599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 bwMode="auto">
            <a:xfrm>
              <a:off x="5487892" y="538204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 bwMode="auto">
            <a:xfrm>
              <a:off x="5487892" y="6200939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/>
                <p:cNvSpPr txBox="1"/>
                <p:nvPr/>
              </p:nvSpPr>
              <p:spPr>
                <a:xfrm>
                  <a:off x="5415557" y="1708901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8" name="文本框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557" y="1708901"/>
                  <a:ext cx="485133" cy="307777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/>
                <p:cNvSpPr txBox="1"/>
                <p:nvPr/>
              </p:nvSpPr>
              <p:spPr>
                <a:xfrm>
                  <a:off x="5390699" y="2513079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9" name="文本框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699" y="2513079"/>
                  <a:ext cx="485133" cy="307777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/>
                <p:cNvSpPr txBox="1"/>
                <p:nvPr/>
              </p:nvSpPr>
              <p:spPr>
                <a:xfrm>
                  <a:off x="5390698" y="3319251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𝟏𝟑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0" name="文本框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698" y="3319251"/>
                  <a:ext cx="485133" cy="307777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/>
                <p:cNvSpPr txBox="1"/>
                <p:nvPr/>
              </p:nvSpPr>
              <p:spPr>
                <a:xfrm>
                  <a:off x="5415556" y="4226284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1" name="文本框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556" y="4226284"/>
                  <a:ext cx="485133" cy="307777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/>
                <p:cNvSpPr txBox="1"/>
                <p:nvPr/>
              </p:nvSpPr>
              <p:spPr>
                <a:xfrm>
                  <a:off x="5415555" y="5025036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2" name="文本框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555" y="5025036"/>
                  <a:ext cx="485133" cy="30777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/>
                <p:cNvSpPr txBox="1"/>
                <p:nvPr/>
              </p:nvSpPr>
              <p:spPr>
                <a:xfrm>
                  <a:off x="5415554" y="5888771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𝟐𝟑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3" name="文本框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554" y="5888771"/>
                  <a:ext cx="485133" cy="307777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8750" r="-2500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8" name="组合 197"/>
          <p:cNvGrpSpPr/>
          <p:nvPr/>
        </p:nvGrpSpPr>
        <p:grpSpPr>
          <a:xfrm>
            <a:off x="5156911" y="2106671"/>
            <a:ext cx="1408102" cy="1604626"/>
            <a:chOff x="5141698" y="2182909"/>
            <a:chExt cx="1408102" cy="1604626"/>
          </a:xfrm>
        </p:grpSpPr>
        <p:sp>
          <p:nvSpPr>
            <p:cNvPr id="161" name="椭圆 160"/>
            <p:cNvSpPr/>
            <p:nvPr/>
          </p:nvSpPr>
          <p:spPr bwMode="auto">
            <a:xfrm>
              <a:off x="5987416" y="2731346"/>
              <a:ext cx="562384" cy="5150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164" name="直接箭头连接符 163"/>
            <p:cNvCxnSpPr>
              <a:stCxn id="136" idx="6"/>
              <a:endCxn id="161" idx="2"/>
            </p:cNvCxnSpPr>
            <p:nvPr/>
          </p:nvCxnSpPr>
          <p:spPr bwMode="auto">
            <a:xfrm>
              <a:off x="5141700" y="2182909"/>
              <a:ext cx="845716" cy="8059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6" name="直接箭头连接符 165"/>
            <p:cNvCxnSpPr>
              <a:stCxn id="137" idx="6"/>
              <a:endCxn id="161" idx="2"/>
            </p:cNvCxnSpPr>
            <p:nvPr/>
          </p:nvCxnSpPr>
          <p:spPr bwMode="auto">
            <a:xfrm>
              <a:off x="5141699" y="2987444"/>
              <a:ext cx="845717" cy="14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直接箭头连接符 167"/>
            <p:cNvCxnSpPr>
              <a:stCxn id="138" idx="6"/>
              <a:endCxn id="161" idx="2"/>
            </p:cNvCxnSpPr>
            <p:nvPr/>
          </p:nvCxnSpPr>
          <p:spPr bwMode="auto">
            <a:xfrm flipV="1">
              <a:off x="5141698" y="2988851"/>
              <a:ext cx="845718" cy="7986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9" name="组合 198"/>
          <p:cNvGrpSpPr/>
          <p:nvPr/>
        </p:nvGrpSpPr>
        <p:grpSpPr>
          <a:xfrm>
            <a:off x="5181769" y="4628865"/>
            <a:ext cx="1383244" cy="1618340"/>
            <a:chOff x="5166556" y="4705103"/>
            <a:chExt cx="1383244" cy="1618340"/>
          </a:xfrm>
        </p:grpSpPr>
        <p:sp>
          <p:nvSpPr>
            <p:cNvPr id="162" name="椭圆 161"/>
            <p:cNvSpPr/>
            <p:nvPr/>
          </p:nvSpPr>
          <p:spPr bwMode="auto">
            <a:xfrm>
              <a:off x="5987416" y="5245153"/>
              <a:ext cx="562384" cy="5150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170" name="直接箭头连接符 169"/>
            <p:cNvCxnSpPr>
              <a:stCxn id="139" idx="6"/>
              <a:endCxn id="162" idx="2"/>
            </p:cNvCxnSpPr>
            <p:nvPr/>
          </p:nvCxnSpPr>
          <p:spPr bwMode="auto">
            <a:xfrm>
              <a:off x="5166556" y="4705103"/>
              <a:ext cx="820860" cy="7975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2" name="直接箭头连接符 171"/>
            <p:cNvCxnSpPr>
              <a:stCxn id="140" idx="6"/>
              <a:endCxn id="162" idx="2"/>
            </p:cNvCxnSpPr>
            <p:nvPr/>
          </p:nvCxnSpPr>
          <p:spPr bwMode="auto">
            <a:xfrm flipV="1">
              <a:off x="5166556" y="5502658"/>
              <a:ext cx="820860" cy="188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" name="直接箭头连接符 173"/>
            <p:cNvCxnSpPr>
              <a:stCxn id="141" idx="6"/>
              <a:endCxn id="162" idx="2"/>
            </p:cNvCxnSpPr>
            <p:nvPr/>
          </p:nvCxnSpPr>
          <p:spPr bwMode="auto">
            <a:xfrm flipV="1">
              <a:off x="5166556" y="5502658"/>
              <a:ext cx="820860" cy="820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0" name="组合 199"/>
          <p:cNvGrpSpPr/>
          <p:nvPr/>
        </p:nvGrpSpPr>
        <p:grpSpPr>
          <a:xfrm>
            <a:off x="6271875" y="2179356"/>
            <a:ext cx="11946" cy="2989561"/>
            <a:chOff x="6256662" y="2255592"/>
            <a:chExt cx="11946" cy="2989561"/>
          </a:xfrm>
        </p:grpSpPr>
        <p:cxnSp>
          <p:nvCxnSpPr>
            <p:cNvPr id="176" name="直接箭头连接符 175"/>
            <p:cNvCxnSpPr/>
            <p:nvPr/>
          </p:nvCxnSpPr>
          <p:spPr bwMode="auto">
            <a:xfrm>
              <a:off x="6256662" y="2255592"/>
              <a:ext cx="0" cy="4900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7" name="直接箭头连接符 176"/>
            <p:cNvCxnSpPr/>
            <p:nvPr/>
          </p:nvCxnSpPr>
          <p:spPr bwMode="auto">
            <a:xfrm>
              <a:off x="6268608" y="4755107"/>
              <a:ext cx="0" cy="4900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1" name="组合 200"/>
          <p:cNvGrpSpPr/>
          <p:nvPr/>
        </p:nvGrpSpPr>
        <p:grpSpPr>
          <a:xfrm>
            <a:off x="6580228" y="2912615"/>
            <a:ext cx="1240507" cy="2513807"/>
            <a:chOff x="6565013" y="2988851"/>
            <a:chExt cx="1240507" cy="2513807"/>
          </a:xfrm>
        </p:grpSpPr>
        <p:sp>
          <p:nvSpPr>
            <p:cNvPr id="188" name="椭圆 187"/>
            <p:cNvSpPr/>
            <p:nvPr/>
          </p:nvSpPr>
          <p:spPr bwMode="auto">
            <a:xfrm>
              <a:off x="7243136" y="3951012"/>
              <a:ext cx="562384" cy="5150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190" name="直接箭头连接符 189"/>
            <p:cNvCxnSpPr>
              <a:stCxn id="161" idx="6"/>
              <a:endCxn id="188" idx="2"/>
            </p:cNvCxnSpPr>
            <p:nvPr/>
          </p:nvCxnSpPr>
          <p:spPr bwMode="auto">
            <a:xfrm>
              <a:off x="6565013" y="2988851"/>
              <a:ext cx="678123" cy="12196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2" name="直接箭头连接符 191"/>
            <p:cNvCxnSpPr>
              <a:stCxn id="162" idx="6"/>
              <a:endCxn id="188" idx="2"/>
            </p:cNvCxnSpPr>
            <p:nvPr/>
          </p:nvCxnSpPr>
          <p:spPr bwMode="auto">
            <a:xfrm flipV="1">
              <a:off x="6565013" y="4208517"/>
              <a:ext cx="678123" cy="12941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2" name="组合 201"/>
          <p:cNvGrpSpPr/>
          <p:nvPr/>
        </p:nvGrpSpPr>
        <p:grpSpPr>
          <a:xfrm>
            <a:off x="6863558" y="3158068"/>
            <a:ext cx="510814" cy="1924201"/>
            <a:chOff x="6848345" y="3234304"/>
            <a:chExt cx="510814" cy="1924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/>
                <p:cNvSpPr txBox="1"/>
                <p:nvPr/>
              </p:nvSpPr>
              <p:spPr>
                <a:xfrm>
                  <a:off x="6848345" y="3234304"/>
                  <a:ext cx="4626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3" name="文本框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8345" y="3234304"/>
                  <a:ext cx="462691" cy="307777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0526" r="-263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/>
                <p:cNvSpPr txBox="1"/>
                <p:nvPr/>
              </p:nvSpPr>
              <p:spPr>
                <a:xfrm>
                  <a:off x="6896468" y="4850728"/>
                  <a:ext cx="4626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4" name="文本框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468" y="4850728"/>
                  <a:ext cx="462691" cy="307777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0526" r="-263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4" name="组合 203"/>
          <p:cNvGrpSpPr/>
          <p:nvPr/>
        </p:nvGrpSpPr>
        <p:grpSpPr>
          <a:xfrm>
            <a:off x="7820735" y="3978392"/>
            <a:ext cx="999739" cy="307777"/>
            <a:chOff x="7805520" y="4054628"/>
            <a:chExt cx="999739" cy="307777"/>
          </a:xfrm>
        </p:grpSpPr>
        <p:cxnSp>
          <p:nvCxnSpPr>
            <p:cNvPr id="187" name="直接箭头连接符 186"/>
            <p:cNvCxnSpPr/>
            <p:nvPr/>
          </p:nvCxnSpPr>
          <p:spPr bwMode="auto">
            <a:xfrm>
              <a:off x="7805520" y="4229598"/>
              <a:ext cx="69775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/>
                <p:cNvSpPr txBox="1"/>
                <p:nvPr/>
              </p:nvSpPr>
              <p:spPr>
                <a:xfrm>
                  <a:off x="8563205" y="4054628"/>
                  <a:ext cx="2420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文本框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05" y="4054628"/>
                  <a:ext cx="242054" cy="30777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20000" r="-20000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组合 202"/>
          <p:cNvGrpSpPr/>
          <p:nvPr/>
        </p:nvGrpSpPr>
        <p:grpSpPr>
          <a:xfrm>
            <a:off x="7554756" y="3263254"/>
            <a:ext cx="251437" cy="607706"/>
            <a:chOff x="7539541" y="3267068"/>
            <a:chExt cx="251437" cy="607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本框 177"/>
                <p:cNvSpPr txBox="1"/>
                <p:nvPr/>
              </p:nvSpPr>
              <p:spPr>
                <a:xfrm>
                  <a:off x="7547322" y="3267068"/>
                  <a:ext cx="2436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本框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322" y="3267068"/>
                  <a:ext cx="243656" cy="307777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22500" r="-17500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直接箭头连接符 196"/>
            <p:cNvCxnSpPr>
              <a:endCxn id="188" idx="0"/>
            </p:cNvCxnSpPr>
            <p:nvPr/>
          </p:nvCxnSpPr>
          <p:spPr bwMode="auto">
            <a:xfrm>
              <a:off x="7539541" y="3396901"/>
              <a:ext cx="0" cy="4778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7" name="组合 206"/>
          <p:cNvGrpSpPr/>
          <p:nvPr/>
        </p:nvGrpSpPr>
        <p:grpSpPr>
          <a:xfrm>
            <a:off x="6311014" y="2035530"/>
            <a:ext cx="345974" cy="2763187"/>
            <a:chOff x="6295801" y="2111766"/>
            <a:chExt cx="345974" cy="2763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/>
                <p:cNvSpPr txBox="1"/>
                <p:nvPr/>
              </p:nvSpPr>
              <p:spPr>
                <a:xfrm>
                  <a:off x="6295801" y="2111766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5" name="文本框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801" y="2111766"/>
                  <a:ext cx="328551" cy="276999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2963" r="-555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/>
                <p:cNvSpPr txBox="1"/>
                <p:nvPr/>
              </p:nvSpPr>
              <p:spPr>
                <a:xfrm>
                  <a:off x="6313224" y="4597954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6" name="文本框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3224" y="4597954"/>
                  <a:ext cx="328551" cy="276999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2963" r="-555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组合 210"/>
          <p:cNvGrpSpPr/>
          <p:nvPr/>
        </p:nvGrpSpPr>
        <p:grpSpPr>
          <a:xfrm>
            <a:off x="7111384" y="2901387"/>
            <a:ext cx="1236227" cy="1896754"/>
            <a:chOff x="7111382" y="2901387"/>
            <a:chExt cx="1236227" cy="1896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/>
                <p:cNvSpPr txBox="1"/>
                <p:nvPr/>
              </p:nvSpPr>
              <p:spPr>
                <a:xfrm>
                  <a:off x="7111382" y="2901387"/>
                  <a:ext cx="2420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文本框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382" y="2901387"/>
                  <a:ext cx="242054" cy="307777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20513" r="-1794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文本框 208"/>
                <p:cNvSpPr txBox="1"/>
                <p:nvPr/>
              </p:nvSpPr>
              <p:spPr>
                <a:xfrm>
                  <a:off x="7138938" y="4490364"/>
                  <a:ext cx="2420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文本框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938" y="4490364"/>
                  <a:ext cx="242054" cy="307777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17500" r="-17500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/>
                <p:cNvSpPr txBox="1"/>
                <p:nvPr/>
              </p:nvSpPr>
              <p:spPr>
                <a:xfrm>
                  <a:off x="7820733" y="3078341"/>
                  <a:ext cx="5268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sz="2000" dirty="0" smtClean="0">
                      <a:solidFill>
                        <a:srgbClr val="FF0000"/>
                      </a:solidFill>
                      <a:ea typeface="+mn-ea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.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𝟓</m:t>
                      </m:r>
                    </m:oMath>
                  </a14:m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文本框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0733" y="3078341"/>
                  <a:ext cx="526876" cy="307777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 l="-30233" t="-26000" r="-17442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 Box 11"/>
              <p:cNvSpPr txBox="1">
                <a:spLocks noChangeArrowheads="1"/>
              </p:cNvSpPr>
              <p:nvPr/>
            </p:nvSpPr>
            <p:spPr bwMode="auto">
              <a:xfrm>
                <a:off x="8508227" y="3747266"/>
                <a:ext cx="41804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08227" y="3747266"/>
                <a:ext cx="418042" cy="307777"/>
              </a:xfrm>
              <a:prstGeom prst="rect">
                <a:avLst/>
              </a:prstGeom>
              <a:blipFill rotWithShape="0">
                <a:blip r:embed="rId39"/>
                <a:stretch>
                  <a:fillRect l="-22059" r="-19118" b="-10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47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650525" y="1177007"/>
            <a:ext cx="16081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其它形式？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91" y="170205"/>
            <a:ext cx="1872208" cy="1256038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88840"/>
            <a:ext cx="5976664" cy="2448272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12" y="170205"/>
            <a:ext cx="1892616" cy="1269730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3779912" y="4725144"/>
            <a:ext cx="484852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层神经网络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可模拟</a:t>
            </a:r>
            <a:r>
              <a:rPr lang="zh-CN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任意决策面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2400" dirty="0">
                <a:latin typeface="+mn-ea"/>
                <a:ea typeface="+mn-ea"/>
              </a:rPr>
              <a:t>   ---</a:t>
            </a:r>
            <a:r>
              <a:rPr lang="zh-CN" altLang="en-US" sz="2400" dirty="0">
                <a:latin typeface="+mn-ea"/>
                <a:ea typeface="+mn-ea"/>
              </a:rPr>
              <a:t>可逼近任何一个非线性函数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3303015" y="4527226"/>
            <a:ext cx="0" cy="5760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208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740" y="1091560"/>
            <a:ext cx="37518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一、从浅层学习到深度学习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3088" y="1783932"/>
            <a:ext cx="8155376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浅层学习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单层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少量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隐藏层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神经网络模型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单层非线性变换学习结构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宋体" panose="02010600030101010101" pitchFamily="2" charset="-122"/>
              </a:rPr>
              <a:t>            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单层非线性变换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的学习结构）</a:t>
            </a:r>
            <a:endParaRPr lang="en-US" altLang="zh-CN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621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特点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：模型相对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简单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，参数较少，计算效率较高，比较容易解释和理解。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621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局限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：有限样本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和计算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单元、对复杂函数的表示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能力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有限、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难以有效捕捉数据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中的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宋体" panose="02010600030101010101" pitchFamily="2" charset="-122"/>
              </a:rPr>
              <a:t> </a:t>
            </a:r>
            <a:r>
              <a:rPr lang="en-US" altLang="zh-CN" sz="1600" dirty="0" smtClean="0">
                <a:latin typeface="宋体" panose="02010600030101010101" pitchFamily="2" charset="-122"/>
              </a:rPr>
              <a:t>     </a:t>
            </a:r>
            <a:r>
              <a:rPr lang="en-US" altLang="zh-CN" sz="1400" dirty="0" smtClean="0">
                <a:latin typeface="宋体" panose="02010600030101010101" pitchFamily="2" charset="-122"/>
              </a:rPr>
              <a:t> 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杂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模式和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特征。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621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优势</a:t>
            </a:r>
            <a:r>
              <a:rPr lang="zh-CN" altLang="en-US" sz="1600" dirty="0" smtClean="0">
                <a:latin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</a:rPr>
              <a:t>针对特定场景、任务非常</a:t>
            </a:r>
            <a:r>
              <a:rPr lang="zh-CN" altLang="en-US" sz="1600" dirty="0" smtClean="0">
                <a:latin typeface="宋体" panose="02010600030101010101" pitchFamily="2" charset="-122"/>
              </a:rPr>
              <a:t>有效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 marL="803275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FF"/>
                </a:solidFill>
                <a:latin typeface="宋体" panose="02010600030101010101" pitchFamily="2" charset="-122"/>
              </a:rPr>
              <a:t>计算资源</a:t>
            </a:r>
            <a:r>
              <a:rPr lang="zh-CN" altLang="en-US" sz="1600" dirty="0">
                <a:latin typeface="宋体" panose="02010600030101010101" pitchFamily="2" charset="-122"/>
              </a:rPr>
              <a:t>：计算复杂度较低，资源有限情况下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</a:rPr>
              <a:t>更实用</a:t>
            </a:r>
            <a:r>
              <a:rPr lang="zh-CN" altLang="en-US" sz="1600" dirty="0" smtClean="0">
                <a:latin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 marL="803275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数据</a:t>
            </a:r>
            <a:r>
              <a:rPr lang="zh-CN" altLang="en-US" sz="1600" dirty="0">
                <a:solidFill>
                  <a:srgbClr val="0000FF"/>
                </a:solidFill>
                <a:latin typeface="宋体" panose="02010600030101010101" pitchFamily="2" charset="-122"/>
              </a:rPr>
              <a:t>量、质量</a:t>
            </a:r>
            <a:r>
              <a:rPr lang="zh-CN" altLang="en-US" sz="1600" dirty="0">
                <a:latin typeface="宋体" panose="02010600030101010101" pitchFamily="2" charset="-122"/>
              </a:rPr>
              <a:t>：数据集较小</a:t>
            </a:r>
            <a:r>
              <a:rPr lang="en-US" altLang="zh-CN" sz="1600" dirty="0">
                <a:latin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</a:rPr>
              <a:t>或质量不高</a:t>
            </a:r>
            <a:r>
              <a:rPr lang="en-US" altLang="zh-CN" sz="1600" dirty="0">
                <a:latin typeface="宋体" panose="02010600030101010101" pitchFamily="2" charset="-122"/>
              </a:rPr>
              <a:t>)</a:t>
            </a:r>
            <a:r>
              <a:rPr lang="zh-CN" altLang="en-US" sz="1600" dirty="0">
                <a:latin typeface="宋体" panose="02010600030101010101" pitchFamily="2" charset="-122"/>
              </a:rPr>
              <a:t>时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</a:rPr>
              <a:t>更合适</a:t>
            </a:r>
            <a:r>
              <a:rPr lang="zh-CN" altLang="en-US" sz="1600" dirty="0">
                <a:latin typeface="宋体" panose="02010600030101010101" pitchFamily="2" charset="-122"/>
              </a:rPr>
              <a:t>，甚至可能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</a:rPr>
              <a:t>表现更好</a:t>
            </a:r>
            <a:r>
              <a:rPr lang="zh-CN" altLang="en-US" sz="1600" dirty="0" smtClean="0">
                <a:latin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 marL="803275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可</a:t>
            </a:r>
            <a:r>
              <a:rPr lang="zh-CN" altLang="en-US" sz="1600" dirty="0">
                <a:solidFill>
                  <a:srgbClr val="0000FF"/>
                </a:solidFill>
                <a:latin typeface="宋体" panose="02010600030101010101" pitchFamily="2" charset="-122"/>
              </a:rPr>
              <a:t>解释性、可靠性</a:t>
            </a:r>
            <a:r>
              <a:rPr lang="zh-CN" altLang="en-US" sz="1600" dirty="0" smtClean="0">
                <a:latin typeface="宋体" panose="02010600030101010101" pitchFamily="2" charset="-122"/>
              </a:rPr>
              <a:t>：更</a:t>
            </a:r>
            <a:r>
              <a:rPr lang="zh-CN" altLang="en-US" sz="1600" dirty="0">
                <a:latin typeface="宋体" panose="02010600030101010101" pitchFamily="2" charset="-122"/>
              </a:rPr>
              <a:t>容易理解、解释，某些情况下更稳定、更可靠</a:t>
            </a:r>
            <a:r>
              <a:rPr lang="zh-CN" altLang="en-US" sz="1600" dirty="0" smtClean="0">
                <a:latin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 marL="803275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集成</a:t>
            </a:r>
            <a:r>
              <a:rPr lang="en-US" altLang="zh-CN" sz="1600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宋体" panose="02010600030101010101" pitchFamily="2" charset="-122"/>
              </a:rPr>
              <a:t>混合</a:t>
            </a:r>
            <a:r>
              <a:rPr lang="en-US" altLang="zh-CN" sz="1600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1600" dirty="0" smtClean="0">
                <a:latin typeface="宋体" panose="02010600030101010101" pitchFamily="2" charset="-122"/>
              </a:rPr>
              <a:t>：易与其</a:t>
            </a:r>
            <a:r>
              <a:rPr lang="zh-CN" altLang="en-US" sz="1600" dirty="0">
                <a:latin typeface="宋体" panose="02010600030101010101" pitchFamily="2" charset="-122"/>
              </a:rPr>
              <a:t>他方法</a:t>
            </a:r>
            <a:r>
              <a:rPr lang="en-US" altLang="zh-CN" sz="1600" dirty="0">
                <a:latin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</a:rPr>
              <a:t>包括深度学习</a:t>
            </a:r>
            <a:r>
              <a:rPr lang="en-US" altLang="zh-CN" sz="1600" dirty="0">
                <a:latin typeface="宋体" panose="02010600030101010101" pitchFamily="2" charset="-122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</a:rPr>
              <a:t>结合</a:t>
            </a:r>
            <a:r>
              <a:rPr lang="zh-CN" altLang="en-US" sz="1600" dirty="0">
                <a:latin typeface="宋体" panose="02010600030101010101" pitchFamily="2" charset="-122"/>
              </a:rPr>
              <a:t>，形成</a:t>
            </a:r>
            <a:r>
              <a:rPr lang="zh-CN" altLang="en-US" sz="1600" dirty="0" smtClean="0">
                <a:latin typeface="宋体" panose="02010600030101010101" pitchFamily="2" charset="-122"/>
              </a:rPr>
              <a:t>混合</a:t>
            </a:r>
            <a:r>
              <a:rPr lang="en-US" altLang="zh-CN" sz="1600" dirty="0" smtClean="0">
                <a:latin typeface="宋体" panose="02010600030101010101" pitchFamily="2" charset="-122"/>
              </a:rPr>
              <a:t>\</a:t>
            </a:r>
            <a:r>
              <a:rPr lang="zh-CN" altLang="en-US" sz="1600" dirty="0" smtClean="0">
                <a:latin typeface="宋体" panose="02010600030101010101" pitchFamily="2" charset="-122"/>
              </a:rPr>
              <a:t>集成模型。</a:t>
            </a:r>
            <a:endParaRPr lang="en-US" altLang="zh-CN" sz="16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8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 bwMode="auto">
          <a:xfrm>
            <a:off x="457396" y="1512216"/>
            <a:ext cx="816534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8400" y="243504"/>
            <a:ext cx="18813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2E184CE-95CF-4F20-98AA-D518FE8EEEF6}"/>
                  </a:ext>
                </a:extLst>
              </p:cNvPr>
              <p:cNvSpPr/>
              <p:nvPr/>
            </p:nvSpPr>
            <p:spPr>
              <a:xfrm>
                <a:off x="457396" y="764704"/>
                <a:ext cx="8284832" cy="311623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优点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⑴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形式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值域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0,1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的输出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可视为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⑵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单调递增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函数对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取值范围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没有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限制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6113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大于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一定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后，函数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无限趋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近于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endParaRPr lang="en-US" altLang="zh-CN" sz="16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6113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小于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一定数值后，函数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无限趋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近于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endPara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16113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等于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，函数输出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0.5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⑶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非线性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变化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取值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附近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时，函数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变化幅度比较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大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值变化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陡峭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，意味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     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着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函数在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附近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容易被激活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且是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非线性变化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     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取值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很大或很小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时，函数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输出值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几乎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不变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E184CE-95CF-4F20-98AA-D518FE8EE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6" y="764704"/>
                <a:ext cx="8284832" cy="3116238"/>
              </a:xfrm>
              <a:prstGeom prst="rect">
                <a:avLst/>
              </a:prstGeom>
              <a:blipFill rotWithShape="0">
                <a:blip r:embed="rId2"/>
                <a:stretch>
                  <a:fillRect l="-1472" t="-1953" r="-1030" b="-1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标注 4"/>
          <p:cNvSpPr/>
          <p:nvPr/>
        </p:nvSpPr>
        <p:spPr bwMode="auto">
          <a:xfrm>
            <a:off x="6651660" y="277690"/>
            <a:ext cx="2088232" cy="288032"/>
          </a:xfrm>
          <a:prstGeom prst="wedgeRoundRectCallout">
            <a:avLst>
              <a:gd name="adj1" fmla="val 2375"/>
              <a:gd name="adj2" fmla="val 306947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基于概率的认识与需要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57396" y="4021614"/>
            <a:ext cx="8075045" cy="415498"/>
            <a:chOff x="457396" y="4409029"/>
            <a:chExt cx="8075045" cy="41549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2E184CE-95CF-4F20-98AA-D518FE8EEEF6}"/>
                </a:ext>
              </a:extLst>
            </p:cNvPr>
            <p:cNvSpPr/>
            <p:nvPr/>
          </p:nvSpPr>
          <p:spPr>
            <a:xfrm>
              <a:off x="457396" y="4409029"/>
              <a:ext cx="2520280" cy="4154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Sigmoid</a:t>
              </a:r>
              <a:r>
                <a:rPr lang="zh-CN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函数的</a:t>
              </a:r>
              <a:r>
                <a:rPr lang="zh-CN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导数</a:t>
              </a:r>
              <a:r>
                <a:rPr lang="zh-CN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：</a:t>
              </a:r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7677" y="4445833"/>
              <a:ext cx="5554764" cy="35118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2E184CE-95CF-4F20-98AA-D518FE8EEEF6}"/>
                  </a:ext>
                </a:extLst>
              </p:cNvPr>
              <p:cNvSpPr/>
              <p:nvPr/>
            </p:nvSpPr>
            <p:spPr>
              <a:xfrm>
                <a:off x="708851" y="4622502"/>
                <a:ext cx="8075045" cy="103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说明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函数的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导数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小于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         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使用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反向传播算法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更新参数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过程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容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易</a:t>
                </a:r>
                <a:r>
                  <a:rPr lang="zh-CN" altLang="zh-CN" sz="16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出现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导数接近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情况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梯度消失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并且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这个问题会</a:t>
                </a:r>
                <a:r>
                  <a:rPr lang="zh-CN" altLang="zh-CN" sz="16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随着网络的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深度增加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而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愈发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严重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2E184CE-95CF-4F20-98AA-D518FE8EE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51" y="4622502"/>
                <a:ext cx="8075045" cy="1038746"/>
              </a:xfrm>
              <a:prstGeom prst="rect">
                <a:avLst/>
              </a:prstGeom>
              <a:blipFill>
                <a:blip r:embed="rId4"/>
                <a:stretch>
                  <a:fillRect l="-1509" t="-1170" r="-1358" b="-6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873333" y="101782"/>
            <a:ext cx="3066819" cy="1009245"/>
            <a:chOff x="2873333" y="101782"/>
            <a:chExt cx="3066819" cy="100924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3333" y="201333"/>
              <a:ext cx="1314572" cy="44074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7984" y="101782"/>
              <a:ext cx="1512168" cy="1009245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 bwMode="auto">
          <a:xfrm>
            <a:off x="457396" y="606405"/>
            <a:ext cx="1882356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83568" y="1153402"/>
            <a:ext cx="16653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ReLU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865370"/>
            <a:ext cx="4277705" cy="57606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27576" y="1845968"/>
            <a:ext cx="4811252" cy="707058"/>
            <a:chOff x="456128" y="866878"/>
            <a:chExt cx="4811252" cy="70705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1863D59-987D-426A-B6FF-D5C0BBE73298}"/>
                </a:ext>
              </a:extLst>
            </p:cNvPr>
            <p:cNvSpPr/>
            <p:nvPr/>
          </p:nvSpPr>
          <p:spPr>
            <a:xfrm>
              <a:off x="456128" y="1063769"/>
              <a:ext cx="231799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kern="100" dirty="0" err="1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ReLU</a:t>
              </a:r>
              <a:r>
                <a:rPr lang="zh-CN" altLang="zh-CN" kern="100" dirty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函数的</a:t>
              </a:r>
              <a:r>
                <a:rPr lang="zh-CN" altLang="zh-CN" kern="100" dirty="0" smtClean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导数：</a:t>
              </a:r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866878"/>
              <a:ext cx="2279556" cy="7070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863D59-987D-426A-B6FF-D5C0BBE73298}"/>
                  </a:ext>
                </a:extLst>
              </p:cNvPr>
              <p:cNvSpPr/>
              <p:nvPr/>
            </p:nvSpPr>
            <p:spPr>
              <a:xfrm>
                <a:off x="919156" y="2718064"/>
                <a:ext cx="7739012" cy="290848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导数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常数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，可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有效缓解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消失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总是</a:t>
                </a:r>
                <a:r>
                  <a:rPr lang="en-US" altLang="zh-CN" u="wavyDbl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导致网络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若干参数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激活值为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，即参与分类等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任务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数目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稀缺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，这种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稀疏性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可在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一定程度上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克服</a:t>
                </a:r>
                <a:r>
                  <a:rPr lang="zh-CN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机器学习中经常出现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过拟合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现象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（参数减少，模型复杂度降低）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不过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会</a:t>
                </a:r>
                <a:r>
                  <a:rPr lang="zh-CN" altLang="zh-CN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导致</a:t>
                </a:r>
                <a:r>
                  <a:rPr lang="zh-CN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en-US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死亡</a:t>
                </a:r>
                <a:r>
                  <a:rPr lang="en-US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权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永远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不会更新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因此，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为解决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这个问题，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可以使用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其他激活函数，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Leaky 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ReLU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梯度取值非零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863D59-987D-426A-B6FF-D5C0BBE73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56" y="2718064"/>
                <a:ext cx="7739012" cy="2908489"/>
              </a:xfrm>
              <a:prstGeom prst="rect">
                <a:avLst/>
              </a:prstGeom>
              <a:blipFill>
                <a:blip r:embed="rId4"/>
                <a:stretch>
                  <a:fillRect l="-1340" t="-210" r="-1812" b="-2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528207"/>
            <a:ext cx="1409748" cy="8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6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8992" y="1129295"/>
            <a:ext cx="23134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激活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772816"/>
            <a:ext cx="2304256" cy="8577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8566"/>
            <a:ext cx="3614021" cy="2622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BCDC1FE-864A-4716-83F9-0501E6D86C1F}"/>
                  </a:ext>
                </a:extLst>
              </p:cNvPr>
              <p:cNvSpPr/>
              <p:nvPr/>
            </p:nvSpPr>
            <p:spPr>
              <a:xfrm>
                <a:off x="624144" y="2718064"/>
                <a:ext cx="8043168" cy="30008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一般用于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多分类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问题，是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对逻辑斯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蒂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logistic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回归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的一种推广，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也称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多项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逻辑斯蒂回归模型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multi-nominal logistic mode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要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实现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个类别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分类任务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映射到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个类别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如下计算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】</a:t>
                </a:r>
              </a:p>
              <a:p>
                <a:pPr marL="357188" indent="-17462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图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三分类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问题的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。对取值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</a:t>
                </a: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，通过</a:t>
                </a: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变换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，将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它们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映射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0,1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概率值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57188" indent="-17462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由于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输出结果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累加为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概率之和为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，因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输出概率最大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的作为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分类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CDC1FE-864A-4716-83F9-0501E6D86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4" y="2718064"/>
                <a:ext cx="8043168" cy="3000821"/>
              </a:xfrm>
              <a:prstGeom prst="rect">
                <a:avLst/>
              </a:prstGeom>
              <a:blipFill rotWithShape="0">
                <a:blip r:embed="rId4"/>
                <a:stretch>
                  <a:fillRect l="-1288" t="-2033" r="-1742" b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647992" y="5633219"/>
                <a:ext cx="4037645" cy="3462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5113" indent="-265113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所以，图中“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”被分为“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”类。</a:t>
                </a:r>
                <a:endParaRPr lang="zh-CN" altLang="zh-CN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992" y="5633219"/>
                <a:ext cx="4037645" cy="346249"/>
              </a:xfrm>
              <a:prstGeom prst="rect">
                <a:avLst/>
              </a:prstGeom>
              <a:blipFill rotWithShape="0">
                <a:blip r:embed="rId5"/>
                <a:stretch>
                  <a:fillRect l="-2406" t="-15254" r="-2406" b="-2372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725594" y="3863966"/>
            <a:ext cx="1296144" cy="24622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</a:rPr>
              <a:t>←</a:t>
            </a: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概率的定义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88024" y="188640"/>
            <a:ext cx="2079179" cy="2160240"/>
            <a:chOff x="4788024" y="188640"/>
            <a:chExt cx="2079179" cy="2160240"/>
          </a:xfrm>
        </p:grpSpPr>
        <p:sp>
          <p:nvSpPr>
            <p:cNvPr id="4" name="矩形 3"/>
            <p:cNvSpPr/>
            <p:nvPr/>
          </p:nvSpPr>
          <p:spPr bwMode="auto">
            <a:xfrm>
              <a:off x="6291139" y="188640"/>
              <a:ext cx="576064" cy="172819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 bwMode="auto">
            <a:xfrm flipH="1">
              <a:off x="4788024" y="1916832"/>
              <a:ext cx="1503115" cy="43204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4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39000" y="269792"/>
            <a:ext cx="36289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五、神经网络的参数优化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调参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705535-D491-4DF3-A0AE-D4F44A91B4EC}"/>
              </a:ext>
            </a:extLst>
          </p:cNvPr>
          <p:cNvSpPr/>
          <p:nvPr/>
        </p:nvSpPr>
        <p:spPr>
          <a:xfrm>
            <a:off x="420820" y="718984"/>
            <a:ext cx="8321408" cy="1551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设计一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多层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结构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</a:p>
          <a:p>
            <a:pPr marL="442913" indent="-1778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：有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多少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隐</a:t>
            </a:r>
            <a:r>
              <a:rPr lang="zh-CN" altLang="en-US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每个隐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层包含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数目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采用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何种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非线性激活函数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 indent="-17462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由此，就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需要对网络中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参数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连接权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激活函数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…)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优化学习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，使网络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输入数据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映射到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期望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输出语义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幅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像素点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构成的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图像数据映射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为人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脸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从而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任务。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5705535-D491-4DF3-A0AE-D4F44A91B4EC}"/>
                  </a:ext>
                </a:extLst>
              </p:cNvPr>
              <p:cNvSpPr/>
              <p:nvPr/>
            </p:nvSpPr>
            <p:spPr>
              <a:xfrm>
                <a:off x="420820" y="2420888"/>
                <a:ext cx="8321408" cy="1603003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神经网络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优化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是一个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监督学习过程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7675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标注样本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【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类别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标签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)】</a:t>
                </a:r>
              </a:p>
              <a:p>
                <a:pPr marL="447675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假设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经过神经网络处理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到的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损失函数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损失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利用</a:t>
                </a:r>
                <a:r>
                  <a:rPr lang="zh-CN" altLang="en-US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zh-CN" altLang="en-US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zh-CN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:r>
                  <a:rPr lang="zh-CN" altLang="en-US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进行优化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以便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让网络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尽可能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按照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让网络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拟合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5705535-D491-4DF3-A0AE-D4F44A91B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2420888"/>
                <a:ext cx="8321408" cy="1603003"/>
              </a:xfrm>
              <a:prstGeom prst="rect">
                <a:avLst/>
              </a:prstGeom>
              <a:blipFill>
                <a:blip r:embed="rId2"/>
                <a:stretch>
                  <a:fillRect l="-1170" t="-4528" r="-1463" b="-4906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5705535-D491-4DF3-A0AE-D4F44A91B4EC}"/>
                  </a:ext>
                </a:extLst>
              </p:cNvPr>
              <p:cNvSpPr/>
              <p:nvPr/>
            </p:nvSpPr>
            <p:spPr>
              <a:xfrm>
                <a:off x="420820" y="4193757"/>
                <a:ext cx="8321408" cy="17568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具体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模型利用</a:t>
                </a:r>
                <a:r>
                  <a:rPr lang="en-US" altLang="zh-CN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BP</a:t>
                </a:r>
                <a:r>
                  <a:rPr lang="zh-CN" altLang="zh-CN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反向传播算法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损失函数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得到的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端</a:t>
                </a:r>
                <a:r>
                  <a:rPr lang="zh-CN" altLang="en-US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反向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传递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给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网络中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每个单元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并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梯度下降算法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对网络中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更新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经过不断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迭代，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误差逐步缩小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预测准确率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提升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预测能力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增强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迭代</a:t>
                </a:r>
                <a:r>
                  <a:rPr lang="zh-CN" altLang="zh-CN" sz="1600" u="wavyDbl" dirty="0">
                    <a:latin typeface="+mn-ea"/>
                    <a:ea typeface="+mn-ea"/>
                    <a:cs typeface="Times New Roman" panose="02020603050405020304" pitchFamily="18" charset="0"/>
                  </a:rPr>
                  <a:t>达到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一定轮次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准确率达到一定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水平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误差最小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认为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已被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优化完毕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5705535-D491-4DF3-A0AE-D4F44A91B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4193757"/>
                <a:ext cx="8321408" cy="1756891"/>
              </a:xfrm>
              <a:prstGeom prst="rect">
                <a:avLst/>
              </a:prstGeom>
              <a:blipFill>
                <a:blip r:embed="rId3"/>
                <a:stretch>
                  <a:fillRect l="-1099" t="-4514" r="-1538" b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69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49256" y="261903"/>
            <a:ext cx="39177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六、神经网络</a:t>
            </a:r>
            <a:r>
              <a:rPr lang="zh-CN" altLang="en-US" sz="2000" dirty="0"/>
              <a:t>参数优化：损失函数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5CC129-5086-4774-84D7-68BD1FC82AFB}"/>
              </a:ext>
            </a:extLst>
          </p:cNvPr>
          <p:cNvSpPr/>
          <p:nvPr/>
        </p:nvSpPr>
        <p:spPr>
          <a:xfrm>
            <a:off x="420820" y="746844"/>
            <a:ext cx="8399652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\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代价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神经网络模型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dirty="0">
                <a:latin typeface="+mn-ea"/>
                <a:ea typeface="+mn-ea"/>
              </a:rPr>
              <a:t>与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真实值</a:t>
            </a:r>
            <a:r>
              <a:rPr lang="zh-CN" altLang="en-US" dirty="0">
                <a:latin typeface="+mn-ea"/>
                <a:ea typeface="+mn-ea"/>
              </a:rPr>
              <a:t>之间的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距离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 algn="just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作为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神经网络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设计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重要构成</a:t>
            </a:r>
            <a:r>
              <a:rPr lang="zh-CN" altLang="en-US" sz="1600" dirty="0" smtClean="0">
                <a:latin typeface="+mn-ea"/>
                <a:ea typeface="+mn-ea"/>
              </a:rPr>
              <a:t>，通过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</a:rPr>
              <a:t>定义与任务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相关</a:t>
            </a:r>
            <a:r>
              <a:rPr lang="zh-CN" altLang="en-US" sz="1600" dirty="0" smtClean="0">
                <a:latin typeface="+mn-ea"/>
                <a:ea typeface="+mn-ea"/>
              </a:rPr>
              <a:t>且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良好的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训练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过程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latin typeface="+mn-ea"/>
                <a:ea typeface="+mn-ea"/>
              </a:rPr>
              <a:t>即可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根据</a:t>
            </a:r>
            <a:r>
              <a:rPr lang="zh-CN" altLang="en-US" sz="1600" dirty="0" smtClean="0">
                <a:latin typeface="+mn-ea"/>
                <a:ea typeface="+mn-ea"/>
              </a:rPr>
              <a:t>损失函数，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600" dirty="0" smtClean="0">
                <a:latin typeface="+mn-ea"/>
                <a:ea typeface="+mn-ea"/>
              </a:rPr>
              <a:t>神经网络的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进而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en-US" sz="1600" dirty="0">
                <a:latin typeface="+mn-ea"/>
                <a:ea typeface="+mn-ea"/>
              </a:rPr>
              <a:t>神经网络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</a:p>
          <a:p>
            <a:pPr marL="285750" indent="-285750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  <a:ea typeface="+mn-ea"/>
              </a:rPr>
              <a:t>两种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最常用</a:t>
            </a:r>
            <a:r>
              <a:rPr lang="zh-CN" altLang="en-US" dirty="0">
                <a:latin typeface="+mn-ea"/>
                <a:ea typeface="+mn-ea"/>
              </a:rPr>
              <a:t>的损失函数：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均方误差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交叉熵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402B3B0-5B29-4777-AC79-EC087C528FD9}"/>
                  </a:ext>
                </a:extLst>
              </p:cNvPr>
              <p:cNvSpPr/>
              <p:nvPr/>
            </p:nvSpPr>
            <p:spPr>
              <a:xfrm>
                <a:off x="916087" y="4005064"/>
                <a:ext cx="7725405" cy="122751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计算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预测值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真实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之间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距离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误差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的平方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衡量</a:t>
                </a:r>
                <a:r>
                  <a:rPr lang="zh-CN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模型优劣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假设有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个训练数据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每个训练数据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真实输出为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，模型对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kern="1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公式：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个训练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产生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均方误差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402B3B0-5B29-4777-AC79-EC087C528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87" y="4005064"/>
                <a:ext cx="7725405" cy="1227516"/>
              </a:xfrm>
              <a:prstGeom prst="rect">
                <a:avLst/>
              </a:prstGeom>
              <a:blipFill rotWithShape="0">
                <a:blip r:embed="rId2"/>
                <a:stretch>
                  <a:fillRect l="-1183" t="-498" r="-2603" b="-3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420820" y="2490706"/>
            <a:ext cx="7751580" cy="1297874"/>
            <a:chOff x="420820" y="2490706"/>
            <a:chExt cx="7751580" cy="1297874"/>
          </a:xfrm>
        </p:grpSpPr>
        <p:grpSp>
          <p:nvGrpSpPr>
            <p:cNvPr id="16" name="组合 15"/>
            <p:cNvGrpSpPr/>
            <p:nvPr/>
          </p:nvGrpSpPr>
          <p:grpSpPr>
            <a:xfrm>
              <a:off x="420820" y="2780928"/>
              <a:ext cx="5330224" cy="1007652"/>
              <a:chOff x="420820" y="2977207"/>
              <a:chExt cx="5330224" cy="1007652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A0A42BB-7C58-475D-B372-484EEAD11064}"/>
                  </a:ext>
                </a:extLst>
              </p:cNvPr>
              <p:cNvSpPr/>
              <p:nvPr/>
            </p:nvSpPr>
            <p:spPr>
              <a:xfrm>
                <a:off x="420820" y="2977207"/>
                <a:ext cx="27830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、均方误差损失函数：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2003" y="3212976"/>
                <a:ext cx="2339041" cy="771883"/>
              </a:xfrm>
              <a:prstGeom prst="rect">
                <a:avLst/>
              </a:prstGeom>
            </p:spPr>
          </p:pic>
        </p:grpSp>
        <p:sp>
          <p:nvSpPr>
            <p:cNvPr id="2" name="圆角矩形标注 1"/>
            <p:cNvSpPr/>
            <p:nvPr/>
          </p:nvSpPr>
          <p:spPr bwMode="auto">
            <a:xfrm>
              <a:off x="6228184" y="2490706"/>
              <a:ext cx="1944216" cy="374253"/>
            </a:xfrm>
            <a:prstGeom prst="wedgeRoundRectCallout">
              <a:avLst>
                <a:gd name="adj1" fmla="val -56576"/>
                <a:gd name="adj2" fmla="val 141897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残差平方和的均值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9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29964" y="709840"/>
            <a:ext cx="5293017" cy="307777"/>
            <a:chOff x="429964" y="709840"/>
            <a:chExt cx="5293017" cy="30777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717B4BB-9F00-4E05-8674-F55C75CADA00}"/>
                </a:ext>
              </a:extLst>
            </p:cNvPr>
            <p:cNvSpPr/>
            <p:nvPr/>
          </p:nvSpPr>
          <p:spPr>
            <a:xfrm>
              <a:off x="429964" y="709840"/>
              <a:ext cx="242298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2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、交叉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熵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损失函数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:</a:t>
              </a:r>
              <a:endParaRPr lang="zh-CN" altLang="en-US" sz="20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3848" y="720129"/>
              <a:ext cx="2519133" cy="287198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15CC129-5086-4774-84D7-68BD1FC82AFB}"/>
              </a:ext>
            </a:extLst>
          </p:cNvPr>
          <p:cNvSpPr/>
          <p:nvPr/>
        </p:nvSpPr>
        <p:spPr>
          <a:xfrm>
            <a:off x="429964" y="1310134"/>
            <a:ext cx="5150148" cy="1038746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熵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zh-CN" sz="1600" dirty="0">
                <a:latin typeface="+mn-ea"/>
                <a:ea typeface="+mn-ea"/>
              </a:rPr>
              <a:t>热力学系统所呈现的无序</a:t>
            </a:r>
            <a:r>
              <a:rPr lang="zh-CN" altLang="zh-CN" sz="1600" dirty="0" smtClean="0">
                <a:latin typeface="+mn-ea"/>
                <a:ea typeface="+mn-ea"/>
              </a:rPr>
              <a:t>程度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香</a:t>
            </a:r>
            <a:r>
              <a:rPr lang="zh-CN" altLang="zh-CN" sz="1600" dirty="0">
                <a:latin typeface="+mn-ea"/>
                <a:ea typeface="+mn-ea"/>
              </a:rPr>
              <a:t>农</a:t>
            </a: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zh-CN" altLang="en-US" sz="1600" dirty="0" smtClean="0">
                <a:latin typeface="+mn-ea"/>
                <a:ea typeface="+mn-ea"/>
              </a:rPr>
              <a:t>其</a:t>
            </a:r>
            <a:r>
              <a:rPr lang="zh-CN" altLang="zh-CN" sz="1600" dirty="0" smtClean="0">
                <a:latin typeface="+mn-ea"/>
                <a:ea typeface="+mn-ea"/>
              </a:rPr>
              <a:t>引入</a:t>
            </a:r>
            <a:r>
              <a:rPr lang="zh-CN" altLang="zh-CN" sz="1600" dirty="0">
                <a:latin typeface="+mn-ea"/>
                <a:ea typeface="+mn-ea"/>
              </a:rPr>
              <a:t>信息论领域，</a:t>
            </a:r>
            <a:r>
              <a:rPr lang="zh-CN" altLang="zh-CN" sz="1600" dirty="0" smtClean="0">
                <a:latin typeface="+mn-ea"/>
                <a:ea typeface="+mn-ea"/>
              </a:rPr>
              <a:t>提出</a:t>
            </a:r>
            <a:r>
              <a:rPr lang="en-US" altLang="zh-CN" sz="1600" dirty="0" smtClean="0">
                <a:latin typeface="+mn-ea"/>
                <a:ea typeface="+mn-ea"/>
              </a:rPr>
              <a:t>“</a:t>
            </a:r>
            <a:r>
              <a:rPr lang="zh-CN" altLang="zh-CN" sz="1600" dirty="0">
                <a:latin typeface="+mn-ea"/>
                <a:ea typeface="+mn-ea"/>
              </a:rPr>
              <a:t>信息熵</a:t>
            </a:r>
            <a:r>
              <a:rPr lang="en-US" altLang="zh-CN" sz="1600" dirty="0"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latin typeface="+mn-ea"/>
                <a:ea typeface="+mn-ea"/>
              </a:rPr>
              <a:t>概念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通过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对数函数</a:t>
            </a:r>
            <a:r>
              <a:rPr lang="zh-CN" altLang="en-US" sz="1600" dirty="0">
                <a:latin typeface="+mn-ea"/>
                <a:ea typeface="+mn-ea"/>
              </a:rPr>
              <a:t>对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信息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不确定性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进行度量</a:t>
            </a:r>
            <a:endParaRPr lang="zh-CN" altLang="zh-CN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15CC129-5086-4774-84D7-68BD1FC82AFB}"/>
                  </a:ext>
                </a:extLst>
              </p:cNvPr>
              <p:cNvSpPr/>
              <p:nvPr/>
            </p:nvSpPr>
            <p:spPr>
              <a:xfrm>
                <a:off x="429964" y="2708920"/>
                <a:ext cx="7094364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交叉熵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cross entropy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度量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两个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概率分布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之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间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差异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+mn-ea"/>
                    <a:ea typeface="+mn-ea"/>
                  </a:rPr>
                  <a:t>式中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：输入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分类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真实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分类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预测概率</a:t>
                </a:r>
                <a:endParaRPr lang="zh-CN" altLang="zh-CN" sz="1600" u="wavyDbl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15CC129-5086-4774-84D7-68BD1FC82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64" y="2708920"/>
                <a:ext cx="7094364" cy="692497"/>
              </a:xfrm>
              <a:prstGeom prst="rect">
                <a:avLst/>
              </a:prstGeom>
              <a:blipFill rotWithShape="0">
                <a:blip r:embed="rId3"/>
                <a:stretch>
                  <a:fillRect l="-1462" t="-8772" r="-516"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 bwMode="auto">
              <a:xfrm>
                <a:off x="6653996" y="1241900"/>
                <a:ext cx="2088232" cy="288032"/>
              </a:xfrm>
              <a:prstGeom prst="wedgeRoundRectCallout">
                <a:avLst>
                  <a:gd name="adj1" fmla="val -89142"/>
                  <a:gd name="adj2" fmla="val -169249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zh-CN" sz="1600" dirty="0" smtClean="0">
                    <a:latin typeface="+mn-ea"/>
                  </a:rPr>
                  <a:t>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</a:rPr>
                  <a:t>交叉熵</a:t>
                </a:r>
                <a:endParaRPr kumimoji="0" lang="zh-CN" altLang="en-US" sz="160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3996" y="1241900"/>
                <a:ext cx="2088232" cy="288032"/>
              </a:xfrm>
              <a:prstGeom prst="wedgeRoundRectCallout">
                <a:avLst>
                  <a:gd name="adj1" fmla="val -89142"/>
                  <a:gd name="adj2" fmla="val -169249"/>
                  <a:gd name="adj3" fmla="val 16667"/>
                </a:avLst>
              </a:prstGeom>
              <a:blipFill rotWithShape="0">
                <a:blip r:embed="rId4"/>
                <a:stretch>
                  <a:fillRect r="-2720" b="-13208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5CC129-5086-4774-84D7-68BD1FC82AFB}"/>
                  </a:ext>
                </a:extLst>
              </p:cNvPr>
              <p:cNvSpPr/>
              <p:nvPr/>
            </p:nvSpPr>
            <p:spPr>
              <a:xfrm>
                <a:off x="429964" y="3645024"/>
                <a:ext cx="8312264" cy="15388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交叉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熵</a:t>
                </a:r>
                <a:r>
                  <a:rPr lang="zh-CN" altLang="zh-CN" sz="1600" dirty="0">
                    <a:latin typeface="+mn-ea"/>
                    <a:ea typeface="+mn-ea"/>
                  </a:rPr>
                  <a:t>刻画了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两个概率分布之间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距离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描述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用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表达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真实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困难程度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可知：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两</a:t>
                </a:r>
                <a:r>
                  <a:rPr lang="zh-CN" altLang="zh-CN" sz="1600" dirty="0">
                    <a:latin typeface="+mn-ea"/>
                    <a:ea typeface="+mn-ea"/>
                  </a:rPr>
                  <a:t>个概率分布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越接近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交叉熵越小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即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类别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概率</a:t>
                </a:r>
                <a:r>
                  <a:rPr lang="zh-CN" altLang="zh-CN" sz="1600" dirty="0">
                    <a:latin typeface="+mn-ea"/>
                    <a:ea typeface="+mn-ea"/>
                  </a:rPr>
                  <a:t>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实际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类别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概率</a:t>
                </a:r>
                <a:r>
                  <a:rPr lang="zh-CN" altLang="zh-CN" sz="16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差距越小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交叉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熵越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小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5CC129-5086-4774-84D7-68BD1FC82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64" y="3645024"/>
                <a:ext cx="8312264" cy="1538883"/>
              </a:xfrm>
              <a:prstGeom prst="rect">
                <a:avLst/>
              </a:prstGeom>
              <a:blipFill rotWithShape="0">
                <a:blip r:embed="rId5"/>
                <a:stretch>
                  <a:fillRect l="-1247" t="-3968" b="-3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23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3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49256" y="261903"/>
            <a:ext cx="5223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例：</a:t>
            </a:r>
            <a:endParaRPr lang="zh-CN" altLang="en-US" sz="2000" dirty="0"/>
          </a:p>
        </p:txBody>
      </p:sp>
      <p:sp>
        <p:nvSpPr>
          <p:cNvPr id="34" name="矩形 33"/>
          <p:cNvSpPr/>
          <p:nvPr/>
        </p:nvSpPr>
        <p:spPr>
          <a:xfrm>
            <a:off x="449256" y="4542219"/>
            <a:ext cx="765113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可见：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交叉熵损失函数</a:t>
            </a:r>
            <a:r>
              <a:rPr lang="zh-CN" altLang="en-US" dirty="0" smtClean="0">
                <a:latin typeface="+mn-ea"/>
                <a:ea typeface="+mn-ea"/>
              </a:rPr>
              <a:t>准确计算出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预测性能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优于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模型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预测性能</a:t>
            </a:r>
            <a:endParaRPr lang="en-US" altLang="zh-CN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dirty="0" smtClean="0">
                <a:latin typeface="+mn-ea"/>
                <a:ea typeface="+mn-ea"/>
              </a:rPr>
              <a:t>     </a:t>
            </a:r>
            <a:r>
              <a:rPr lang="zh-CN" altLang="en-US" sz="1600" dirty="0" smtClean="0">
                <a:latin typeface="+mn-ea"/>
                <a:ea typeface="+mn-ea"/>
              </a:rPr>
              <a:t>   </a:t>
            </a:r>
            <a:r>
              <a:rPr lang="zh-CN" altLang="en-US" dirty="0" smtClean="0">
                <a:latin typeface="+mn-ea"/>
                <a:ea typeface="+mn-ea"/>
              </a:rPr>
              <a:t>若，模型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预测性能</a:t>
            </a:r>
            <a:r>
              <a:rPr lang="zh-CN" altLang="en-US" dirty="0" smtClean="0">
                <a:latin typeface="+mn-ea"/>
                <a:ea typeface="+mn-ea"/>
              </a:rPr>
              <a:t>与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真实值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一致</a:t>
            </a:r>
            <a:r>
              <a:rPr lang="zh-CN" altLang="en-US" dirty="0" smtClean="0">
                <a:latin typeface="+mn-ea"/>
                <a:ea typeface="+mn-ea"/>
              </a:rPr>
              <a:t>，则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交叉熵损失为零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49256" y="2521428"/>
            <a:ext cx="8227200" cy="835564"/>
            <a:chOff x="449256" y="2342312"/>
            <a:chExt cx="8227200" cy="83556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234" y="2755245"/>
              <a:ext cx="7891222" cy="422631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449256" y="2342312"/>
              <a:ext cx="376270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FF0000"/>
                  </a:solidFill>
                </a:rPr>
                <a:t>模型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1600" dirty="0" smtClean="0"/>
                <a:t>在三个样本上的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交叉熵损失均值</a:t>
              </a:r>
              <a:r>
                <a:rPr lang="zh-CN" altLang="en-US" sz="1600" dirty="0" smtClean="0"/>
                <a:t>：</a:t>
              </a:r>
              <a:endParaRPr lang="zh-CN" altLang="en-US" sz="16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9256" y="3531807"/>
            <a:ext cx="8227200" cy="833297"/>
            <a:chOff x="449256" y="3254787"/>
            <a:chExt cx="8227200" cy="833297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528" y="3656412"/>
              <a:ext cx="7882928" cy="431672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449256" y="3254787"/>
              <a:ext cx="376270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FF0000"/>
                  </a:solidFill>
                </a:rPr>
                <a:t>模型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1600" dirty="0" smtClean="0"/>
                <a:t>在三个样本上的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交叉熵损失均值</a:t>
              </a:r>
              <a:r>
                <a:rPr lang="zh-CN" altLang="en-US" sz="1600" dirty="0" smtClean="0"/>
                <a:t>：</a:t>
              </a:r>
              <a:endParaRPr lang="zh-CN" altLang="en-US" sz="1600" dirty="0"/>
            </a:p>
          </p:txBody>
        </p:sp>
      </p:grpSp>
      <p:sp>
        <p:nvSpPr>
          <p:cNvPr id="17" name="圆角矩形标注 16"/>
          <p:cNvSpPr/>
          <p:nvPr/>
        </p:nvSpPr>
        <p:spPr bwMode="auto">
          <a:xfrm>
            <a:off x="6948264" y="1366149"/>
            <a:ext cx="1079874" cy="288032"/>
          </a:xfrm>
          <a:prstGeom prst="wedgeRoundRectCallout">
            <a:avLst>
              <a:gd name="adj1" fmla="val -62314"/>
              <a:gd name="adj2" fmla="val -1837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均为概率值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9256" y="753163"/>
            <a:ext cx="8292972" cy="1622069"/>
            <a:chOff x="449256" y="753163"/>
            <a:chExt cx="8292972" cy="1622069"/>
          </a:xfrm>
        </p:grpSpPr>
        <p:sp>
          <p:nvSpPr>
            <p:cNvPr id="9" name="矩形 8"/>
            <p:cNvSpPr/>
            <p:nvPr/>
          </p:nvSpPr>
          <p:spPr>
            <a:xfrm>
              <a:off x="449256" y="753163"/>
              <a:ext cx="8292972" cy="58990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563" indent="-182563">
                <a:lnSpc>
                  <a:spcPts val="23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假设</a:t>
              </a:r>
              <a:r>
                <a:rPr lang="zh-CN" altLang="en-US" sz="1600" dirty="0" smtClean="0">
                  <a:latin typeface="+mn-ea"/>
                  <a:ea typeface="+mn-ea"/>
                </a:rPr>
                <a:t>：</a:t>
              </a:r>
              <a:r>
                <a:rPr lang="zh-CN" altLang="en-US" sz="1600" u="wavyDbl" dirty="0" smtClean="0">
                  <a:latin typeface="+mn-ea"/>
                  <a:ea typeface="+mn-ea"/>
                </a:rPr>
                <a:t>模型</a:t>
              </a:r>
              <a:r>
                <a:rPr lang="en-US" altLang="zh-CN" sz="1600" u="wavyDbl" dirty="0" smtClean="0">
                  <a:latin typeface="+mn-ea"/>
                  <a:ea typeface="+mn-ea"/>
                </a:rPr>
                <a:t>1</a:t>
              </a:r>
              <a:r>
                <a:rPr lang="zh-CN" altLang="en-US" sz="1600" dirty="0" smtClean="0">
                  <a:latin typeface="+mn-ea"/>
                  <a:ea typeface="+mn-ea"/>
                </a:rPr>
                <a:t>和</a:t>
              </a:r>
              <a:r>
                <a:rPr lang="zh-CN" altLang="en-US" sz="1600" u="wavyDbl" dirty="0" smtClean="0">
                  <a:latin typeface="+mn-ea"/>
                  <a:ea typeface="+mn-ea"/>
                </a:rPr>
                <a:t>模型</a:t>
              </a:r>
              <a:r>
                <a:rPr lang="en-US" altLang="zh-CN" sz="1600" u="wavyDbl" dirty="0" smtClean="0">
                  <a:latin typeface="+mn-ea"/>
                  <a:ea typeface="+mn-ea"/>
                </a:rPr>
                <a:t>2</a:t>
              </a:r>
              <a:r>
                <a:rPr lang="zh-CN" altLang="en-US" sz="1600" dirty="0" smtClean="0">
                  <a:latin typeface="+mn-ea"/>
                  <a:ea typeface="+mn-ea"/>
                </a:rPr>
                <a:t>，分别对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三个</a:t>
              </a:r>
              <a:r>
                <a:rPr lang="zh-CN" altLang="en-US" sz="1600" dirty="0" smtClean="0">
                  <a:latin typeface="+mn-ea"/>
                  <a:ea typeface="+mn-ea"/>
                </a:rPr>
                <a:t>属于类别</a:t>
              </a:r>
              <a:r>
                <a:rPr lang="en-US" altLang="zh-CN" sz="1600" dirty="0" smtClean="0">
                  <a:latin typeface="+mn-ea"/>
                  <a:ea typeface="+mn-ea"/>
                </a:rPr>
                <a:t>1</a:t>
              </a:r>
              <a:r>
                <a:rPr lang="zh-CN" altLang="en-US" sz="1600" dirty="0" smtClean="0">
                  <a:latin typeface="+mn-ea"/>
                  <a:ea typeface="+mn-ea"/>
                </a:rPr>
                <a:t>、类别</a:t>
              </a:r>
              <a:r>
                <a:rPr lang="en-US" altLang="zh-CN" sz="1600" dirty="0" smtClean="0">
                  <a:latin typeface="+mn-ea"/>
                  <a:ea typeface="+mn-ea"/>
                </a:rPr>
                <a:t>2</a:t>
              </a:r>
              <a:r>
                <a:rPr lang="zh-CN" altLang="en-US" sz="1600" dirty="0" smtClean="0">
                  <a:latin typeface="+mn-ea"/>
                  <a:ea typeface="+mn-ea"/>
                </a:rPr>
                <a:t>、类别</a:t>
              </a:r>
              <a:r>
                <a:rPr lang="en-US" altLang="zh-CN" sz="1600" dirty="0" smtClean="0">
                  <a:latin typeface="+mn-ea"/>
                  <a:ea typeface="+mn-ea"/>
                </a:rPr>
                <a:t>3</a:t>
              </a:r>
              <a:r>
                <a:rPr lang="zh-CN" altLang="en-US" sz="1600" dirty="0" smtClean="0"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样本</a:t>
              </a:r>
              <a:r>
                <a:rPr lang="zh-CN" altLang="en-US" sz="1600" dirty="0" smtClean="0">
                  <a:latin typeface="+mn-ea"/>
                  <a:ea typeface="+mn-ea"/>
                </a:rPr>
                <a:t>进行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分类</a:t>
              </a:r>
              <a:r>
                <a:rPr lang="zh-CN" altLang="en-US" sz="1600" dirty="0" smtClean="0">
                  <a:latin typeface="+mn-ea"/>
                  <a:ea typeface="+mn-ea"/>
                </a:rPr>
                <a:t>。</a:t>
              </a:r>
              <a:endParaRPr lang="en-US" altLang="zh-CN" sz="1600" dirty="0" smtClean="0">
                <a:latin typeface="+mn-ea"/>
                <a:ea typeface="+mn-ea"/>
              </a:endParaRPr>
            </a:p>
            <a:p>
              <a:pPr>
                <a:lnSpc>
                  <a:spcPts val="2300"/>
                </a:lnSpc>
                <a:buClr>
                  <a:srgbClr val="FF0000"/>
                </a:buClr>
                <a:buSzPct val="80000"/>
              </a:pPr>
              <a:r>
                <a:rPr lang="en-US" altLang="zh-CN" sz="1400" dirty="0">
                  <a:latin typeface="+mn-ea"/>
                  <a:ea typeface="+mn-ea"/>
                </a:rPr>
                <a:t> </a:t>
              </a:r>
              <a:r>
                <a:rPr lang="en-US" altLang="zh-CN" sz="1400" dirty="0" smtClean="0">
                  <a:latin typeface="+mn-ea"/>
                  <a:ea typeface="+mn-ea"/>
                </a:rPr>
                <a:t> </a:t>
              </a:r>
              <a:r>
                <a:rPr lang="zh-CN" altLang="en-US" sz="1600" dirty="0" smtClean="0">
                  <a:latin typeface="+mn-ea"/>
                  <a:ea typeface="+mn-ea"/>
                </a:rPr>
                <a:t>分类结果如表：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5736" y="1088532"/>
              <a:ext cx="4473640" cy="128670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2111893"/>
            <a:ext cx="2125376" cy="525019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grpSp>
        <p:nvGrpSpPr>
          <p:cNvPr id="14" name="组合 13"/>
          <p:cNvGrpSpPr/>
          <p:nvPr/>
        </p:nvGrpSpPr>
        <p:grpSpPr>
          <a:xfrm>
            <a:off x="8181453" y="3951538"/>
            <a:ext cx="504056" cy="568970"/>
            <a:chOff x="8181453" y="3951538"/>
            <a:chExt cx="504056" cy="568970"/>
          </a:xfrm>
        </p:grpSpPr>
        <p:sp>
          <p:nvSpPr>
            <p:cNvPr id="13" name="矩形 12"/>
            <p:cNvSpPr/>
            <p:nvPr/>
          </p:nvSpPr>
          <p:spPr bwMode="auto">
            <a:xfrm>
              <a:off x="8181453" y="3951538"/>
              <a:ext cx="504056" cy="28765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320851" y="4274287"/>
              <a:ext cx="22525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</a:rPr>
                <a:t>小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93528" y="1413778"/>
                <a:ext cx="1318088" cy="858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en-US" altLang="zh-CN" dirty="0" smtClean="0">
                    <a:latin typeface="宋体" panose="02010600030101010101" pitchFamily="2" charset="-122"/>
                  </a:rPr>
                  <a:t>←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dirty="0" smtClean="0">
                    <a:latin typeface="宋体" panose="02010600030101010101" pitchFamily="2" charset="-122"/>
                  </a:rPr>
                  <a:t>←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dirty="0" smtClean="0">
                    <a:latin typeface="宋体" panose="02010600030101010101" pitchFamily="2" charset="-122"/>
                  </a:rPr>
                  <a:t>←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28" y="1413778"/>
                <a:ext cx="1318088" cy="858697"/>
              </a:xfrm>
              <a:prstGeom prst="rect">
                <a:avLst/>
              </a:prstGeom>
              <a:blipFill rotWithShape="0">
                <a:blip r:embed="rId6"/>
                <a:stretch>
                  <a:fillRect l="-4630" t="-11348" r="-8796" b="-14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07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0820" y="252648"/>
            <a:ext cx="393433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七、神经网络</a:t>
            </a:r>
            <a:r>
              <a:rPr lang="zh-CN" altLang="en-US" sz="2000" dirty="0"/>
              <a:t>参数优化：梯度下降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B579CF-89D0-448B-ABE6-91F3179E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0" y="674458"/>
            <a:ext cx="2711020" cy="241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60F69D-AF20-4F07-818C-DA9395BBB02C}"/>
              </a:ext>
            </a:extLst>
          </p:cNvPr>
          <p:cNvSpPr/>
          <p:nvPr/>
        </p:nvSpPr>
        <p:spPr>
          <a:xfrm>
            <a:off x="3314196" y="796064"/>
            <a:ext cx="5435272" cy="229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下降</a:t>
            </a:r>
            <a:r>
              <a:rPr lang="en-US" altLang="zh-CN" sz="1200" dirty="0" smtClean="0">
                <a:latin typeface="+mn-ea"/>
                <a:ea typeface="+mn-ea"/>
              </a:rPr>
              <a:t>(</a:t>
            </a:r>
            <a:r>
              <a:rPr lang="en-US" altLang="zh-CN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gradient descent</a:t>
            </a:r>
            <a:r>
              <a:rPr lang="en-US" altLang="zh-CN" sz="12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：机器学习</a:t>
            </a:r>
            <a:r>
              <a:rPr lang="zh-CN" altLang="en-US" sz="1600" dirty="0">
                <a:latin typeface="+mn-ea"/>
                <a:ea typeface="+mn-ea"/>
              </a:rPr>
              <a:t>中对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en-US" sz="1600" dirty="0" smtClean="0">
                <a:latin typeface="+mn-ea"/>
                <a:ea typeface="+mn-ea"/>
              </a:rPr>
              <a:t>进行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常用方法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求函数的</a:t>
            </a:r>
            <a:r>
              <a:rPr lang="zh-CN" altLang="en-US" sz="1600" u="wavyDbl" dirty="0" smtClean="0">
                <a:latin typeface="+mn-ea"/>
                <a:ea typeface="+mn-ea"/>
              </a:rPr>
              <a:t>最小值</a:t>
            </a:r>
            <a:r>
              <a:rPr lang="en-US" altLang="zh-CN" sz="1600" dirty="0" smtClean="0">
                <a:latin typeface="+mn-ea"/>
                <a:ea typeface="+mn-ea"/>
              </a:rPr>
              <a:t>/</a:t>
            </a:r>
            <a:r>
              <a:rPr lang="zh-CN" altLang="en-US" sz="1600" u="wavyDbl" dirty="0" smtClean="0">
                <a:latin typeface="+mn-ea"/>
                <a:ea typeface="+mn-ea"/>
              </a:rPr>
              <a:t>最大值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182563" indent="-1825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目的</a:t>
            </a:r>
            <a:r>
              <a:rPr lang="zh-CN" altLang="en-US" sz="1600" dirty="0" smtClean="0">
                <a:latin typeface="+mn-ea"/>
                <a:ea typeface="+mn-ea"/>
              </a:rPr>
              <a:t>：使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预测结果</a:t>
            </a:r>
            <a:r>
              <a:rPr lang="zh-CN" altLang="en-US" sz="1600" dirty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真实结果</a:t>
            </a:r>
            <a:r>
              <a:rPr lang="zh-CN" altLang="en-US" sz="1600" dirty="0" smtClean="0">
                <a:latin typeface="+mn-ea"/>
                <a:ea typeface="+mn-ea"/>
              </a:rPr>
              <a:t>之间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损失误差最小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具体</a:t>
            </a:r>
            <a:r>
              <a:rPr lang="zh-CN" altLang="en-US" sz="1600" dirty="0" smtClean="0">
                <a:latin typeface="+mn-ea"/>
                <a:ea typeface="+mn-ea"/>
              </a:rPr>
              <a:t>：利用</a:t>
            </a:r>
            <a:r>
              <a:rPr lang="zh-CN" altLang="en-US" sz="1600" dirty="0">
                <a:latin typeface="+mn-ea"/>
                <a:ea typeface="+mn-ea"/>
              </a:rPr>
              <a:t>梯度</a:t>
            </a:r>
            <a:r>
              <a:rPr lang="zh-CN" altLang="en-US" sz="1600" dirty="0" smtClean="0">
                <a:latin typeface="+mn-ea"/>
                <a:ea typeface="+mn-ea"/>
              </a:rPr>
              <a:t>下降法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逐步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迭代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优化模型参数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7675" indent="-1825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当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损失误差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最小</a:t>
            </a:r>
            <a:r>
              <a:rPr lang="zh-CN" altLang="en-US" sz="1600" dirty="0" smtClean="0">
                <a:latin typeface="+mn-ea"/>
                <a:ea typeface="+mn-ea"/>
              </a:rPr>
              <a:t>时，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学习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en-US" sz="1600" dirty="0">
                <a:latin typeface="+mn-ea"/>
                <a:ea typeface="+mn-ea"/>
              </a:rPr>
              <a:t>即为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最优参数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7675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梯度</a:t>
            </a:r>
            <a:r>
              <a:rPr lang="zh-CN" altLang="en-US" sz="1600" dirty="0">
                <a:latin typeface="+mn-ea"/>
                <a:ea typeface="+mn-ea"/>
              </a:rPr>
              <a:t>下降是一种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使损失函数最小化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方法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0820" y="3425782"/>
            <a:ext cx="7114221" cy="507274"/>
            <a:chOff x="420820" y="3313862"/>
            <a:chExt cx="7114221" cy="507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420820" y="3429000"/>
                  <a:ext cx="3805529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85750" indent="-28575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dirty="0">
                      <a:solidFill>
                        <a:srgbClr val="0000FF"/>
                      </a:solidFill>
                      <a:latin typeface="+mn-ea"/>
                    </a:rPr>
                    <a:t>一元</a:t>
                  </a:r>
                  <a:r>
                    <a:rPr lang="zh-CN" altLang="en-US" dirty="0" smtClean="0">
                      <a:solidFill>
                        <a:srgbClr val="0000FF"/>
                      </a:solidFill>
                      <a:latin typeface="+mn-ea"/>
                    </a:rPr>
                    <a:t>变量</a:t>
                  </a:r>
                  <a:r>
                    <a:rPr lang="zh-CN" altLang="en-US" dirty="0" smtClean="0">
                      <a:latin typeface="+mn-ea"/>
                    </a:rPr>
                    <a:t>构成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函数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a14:m>
                  <a:r>
                    <a:rPr lang="zh-CN" altLang="en-US" dirty="0">
                      <a:latin typeface="+mn-ea"/>
                    </a:rPr>
                    <a:t>在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处</a:t>
                  </a:r>
                  <a:r>
                    <a:rPr lang="zh-CN" altLang="en-US" dirty="0" smtClean="0">
                      <a:latin typeface="+mn-ea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梯度</a:t>
                  </a:r>
                  <a:r>
                    <a:rPr lang="zh-CN" altLang="en-US" dirty="0" smtClean="0">
                      <a:latin typeface="+mn-ea"/>
                    </a:rPr>
                    <a:t>：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820" y="3429000"/>
                  <a:ext cx="3805529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724" t="-33333" r="-3526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3313862"/>
              <a:ext cx="2747017" cy="507274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2EA14EE-85EA-40C6-A882-E5DB9A47D7A3}"/>
              </a:ext>
            </a:extLst>
          </p:cNvPr>
          <p:cNvSpPr/>
          <p:nvPr/>
        </p:nvSpPr>
        <p:spPr>
          <a:xfrm>
            <a:off x="420820" y="4208021"/>
            <a:ext cx="7751580" cy="954107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 marL="271463" indent="-271463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多元函数</a:t>
            </a:r>
            <a:r>
              <a:rPr lang="zh-CN" altLang="en-US" dirty="0">
                <a:latin typeface="+mn-ea"/>
                <a:ea typeface="+mn-ea"/>
              </a:rPr>
              <a:t>中，梯度是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对每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一个变量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求偏导</a:t>
            </a:r>
            <a:r>
              <a:rPr lang="zh-CN" altLang="en-US" dirty="0" smtClean="0">
                <a:latin typeface="+mn-ea"/>
                <a:ea typeface="+mn-ea"/>
              </a:rPr>
              <a:t>组成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 smtClean="0">
                <a:latin typeface="+mn-ea"/>
                <a:ea typeface="+mn-ea"/>
              </a:rPr>
              <a:t>向量。</a:t>
            </a:r>
            <a:endParaRPr lang="en-US" altLang="zh-CN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反方向</a:t>
            </a:r>
            <a:r>
              <a:rPr lang="zh-CN" altLang="en-US" dirty="0" smtClean="0">
                <a:latin typeface="+mn-ea"/>
                <a:ea typeface="+mn-ea"/>
              </a:rPr>
              <a:t>：是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函数值下降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最快的方向</a:t>
            </a:r>
            <a:r>
              <a:rPr lang="zh-CN" altLang="en-US" dirty="0">
                <a:latin typeface="+mn-ea"/>
                <a:ea typeface="+mn-ea"/>
              </a:rPr>
              <a:t>，因此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损失函数的求解方向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64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Box 11"/>
          <p:cNvSpPr txBox="1">
            <a:spLocks noChangeArrowheads="1"/>
          </p:cNvSpPr>
          <p:nvPr/>
        </p:nvSpPr>
        <p:spPr bwMode="auto">
          <a:xfrm>
            <a:off x="624070" y="1195113"/>
            <a:ext cx="34599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思想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：梯度下降求局部极值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885876" y="2852938"/>
            <a:ext cx="2675732" cy="1598405"/>
            <a:chOff x="2447192" y="2406659"/>
            <a:chExt cx="2675732" cy="1598405"/>
          </a:xfrm>
        </p:grpSpPr>
        <p:cxnSp>
          <p:nvCxnSpPr>
            <p:cNvPr id="98" name="直接箭头连接符 97"/>
            <p:cNvCxnSpPr/>
            <p:nvPr/>
          </p:nvCxnSpPr>
          <p:spPr bwMode="auto">
            <a:xfrm>
              <a:off x="2627784" y="3870101"/>
              <a:ext cx="22322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直接箭头连接符 99"/>
            <p:cNvCxnSpPr/>
            <p:nvPr/>
          </p:nvCxnSpPr>
          <p:spPr bwMode="auto">
            <a:xfrm flipV="1">
              <a:off x="2771800" y="2780928"/>
              <a:ext cx="0" cy="12241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4860032" y="3707159"/>
                  <a:ext cx="2628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3707159"/>
                  <a:ext cx="262892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977" r="-9302" b="-21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/>
                <p:cNvSpPr txBox="1"/>
                <p:nvPr/>
              </p:nvSpPr>
              <p:spPr>
                <a:xfrm>
                  <a:off x="2447192" y="2406659"/>
                  <a:ext cx="5850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文本框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192" y="2406659"/>
                  <a:ext cx="58509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458" r="-12500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任意多边形 111"/>
            <p:cNvSpPr/>
            <p:nvPr/>
          </p:nvSpPr>
          <p:spPr bwMode="auto">
            <a:xfrm>
              <a:off x="3073951" y="2921543"/>
              <a:ext cx="1339913" cy="534154"/>
            </a:xfrm>
            <a:custGeom>
              <a:avLst/>
              <a:gdLst>
                <a:gd name="connsiteX0" fmla="*/ 0 w 1339913"/>
                <a:gd name="connsiteY0" fmla="*/ 534154 h 534154"/>
                <a:gd name="connsiteX1" fmla="*/ 81481 w 1339913"/>
                <a:gd name="connsiteY1" fmla="*/ 425513 h 534154"/>
                <a:gd name="connsiteX2" fmla="*/ 226337 w 1339913"/>
                <a:gd name="connsiteY2" fmla="*/ 497940 h 534154"/>
                <a:gd name="connsiteX3" fmla="*/ 334978 w 1339913"/>
                <a:gd name="connsiteY3" fmla="*/ 371192 h 534154"/>
                <a:gd name="connsiteX4" fmla="*/ 407406 w 1339913"/>
                <a:gd name="connsiteY4" fmla="*/ 298764 h 534154"/>
                <a:gd name="connsiteX5" fmla="*/ 534154 w 1339913"/>
                <a:gd name="connsiteY5" fmla="*/ 325924 h 534154"/>
                <a:gd name="connsiteX6" fmla="*/ 642796 w 1339913"/>
                <a:gd name="connsiteY6" fmla="*/ 452673 h 534154"/>
                <a:gd name="connsiteX7" fmla="*/ 787652 w 1339913"/>
                <a:gd name="connsiteY7" fmla="*/ 434566 h 534154"/>
                <a:gd name="connsiteX8" fmla="*/ 860079 w 1339913"/>
                <a:gd name="connsiteY8" fmla="*/ 190122 h 534154"/>
                <a:gd name="connsiteX9" fmla="*/ 1023042 w 1339913"/>
                <a:gd name="connsiteY9" fmla="*/ 72427 h 534154"/>
                <a:gd name="connsiteX10" fmla="*/ 1339913 w 1339913"/>
                <a:gd name="connsiteY10" fmla="*/ 0 h 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9913" h="534154">
                  <a:moveTo>
                    <a:pt x="0" y="534154"/>
                  </a:moveTo>
                  <a:cubicBezTo>
                    <a:pt x="21879" y="482851"/>
                    <a:pt x="43758" y="431549"/>
                    <a:pt x="81481" y="425513"/>
                  </a:cubicBezTo>
                  <a:cubicBezTo>
                    <a:pt x="119204" y="419477"/>
                    <a:pt x="184088" y="506993"/>
                    <a:pt x="226337" y="497940"/>
                  </a:cubicBezTo>
                  <a:cubicBezTo>
                    <a:pt x="268586" y="488887"/>
                    <a:pt x="304800" y="404388"/>
                    <a:pt x="334978" y="371192"/>
                  </a:cubicBezTo>
                  <a:cubicBezTo>
                    <a:pt x="365156" y="337996"/>
                    <a:pt x="374210" y="306309"/>
                    <a:pt x="407406" y="298764"/>
                  </a:cubicBezTo>
                  <a:cubicBezTo>
                    <a:pt x="440602" y="291219"/>
                    <a:pt x="494922" y="300273"/>
                    <a:pt x="534154" y="325924"/>
                  </a:cubicBezTo>
                  <a:cubicBezTo>
                    <a:pt x="573386" y="351575"/>
                    <a:pt x="600546" y="434566"/>
                    <a:pt x="642796" y="452673"/>
                  </a:cubicBezTo>
                  <a:cubicBezTo>
                    <a:pt x="685046" y="470780"/>
                    <a:pt x="751438" y="478324"/>
                    <a:pt x="787652" y="434566"/>
                  </a:cubicBezTo>
                  <a:cubicBezTo>
                    <a:pt x="823866" y="390807"/>
                    <a:pt x="820847" y="250478"/>
                    <a:pt x="860079" y="190122"/>
                  </a:cubicBezTo>
                  <a:cubicBezTo>
                    <a:pt x="899311" y="129766"/>
                    <a:pt x="943070" y="104114"/>
                    <a:pt x="1023042" y="72427"/>
                  </a:cubicBezTo>
                  <a:cubicBezTo>
                    <a:pt x="1103014" y="40740"/>
                    <a:pt x="1221463" y="20370"/>
                    <a:pt x="1339913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114" name="椭圆 113"/>
          <p:cNvSpPr/>
          <p:nvPr/>
        </p:nvSpPr>
        <p:spPr bwMode="auto">
          <a:xfrm>
            <a:off x="2650644" y="3367822"/>
            <a:ext cx="72008" cy="7540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grpSp>
        <p:nvGrpSpPr>
          <p:cNvPr id="115" name="组合 114"/>
          <p:cNvGrpSpPr/>
          <p:nvPr/>
        </p:nvGrpSpPr>
        <p:grpSpPr>
          <a:xfrm>
            <a:off x="2522473" y="3454661"/>
            <a:ext cx="373436" cy="1057657"/>
            <a:chOff x="4083789" y="3008382"/>
            <a:chExt cx="373436" cy="1057657"/>
          </a:xfrm>
        </p:grpSpPr>
        <p:cxnSp>
          <p:nvCxnSpPr>
            <p:cNvPr id="123" name="直接连接符 122"/>
            <p:cNvCxnSpPr/>
            <p:nvPr/>
          </p:nvCxnSpPr>
          <p:spPr bwMode="auto">
            <a:xfrm>
              <a:off x="4249678" y="3008382"/>
              <a:ext cx="0" cy="8640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4083789" y="3789040"/>
                  <a:ext cx="373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789" y="3789040"/>
                  <a:ext cx="3734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918" r="-4918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2382756" y="2966525"/>
                <a:ext cx="695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756" y="2966525"/>
                <a:ext cx="69563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649" r="-10526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组合 128"/>
          <p:cNvGrpSpPr/>
          <p:nvPr/>
        </p:nvGrpSpPr>
        <p:grpSpPr>
          <a:xfrm>
            <a:off x="3704413" y="2745856"/>
            <a:ext cx="1146661" cy="578534"/>
            <a:chOff x="6075872" y="2714436"/>
            <a:chExt cx="1146661" cy="578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6075872" y="2725724"/>
                  <a:ext cx="734175" cy="525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𝒅𝒇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zh-CN" alt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872" y="2725724"/>
                  <a:ext cx="734175" cy="52578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直接连接符 130"/>
            <p:cNvCxnSpPr/>
            <p:nvPr/>
          </p:nvCxnSpPr>
          <p:spPr bwMode="auto">
            <a:xfrm>
              <a:off x="6810047" y="2714436"/>
              <a:ext cx="0" cy="5370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6849097" y="3015971"/>
                  <a:ext cx="373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097" y="3015971"/>
                  <a:ext cx="373436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918" r="-4918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3" name="直接连接符 132"/>
          <p:cNvCxnSpPr/>
          <p:nvPr/>
        </p:nvCxnSpPr>
        <p:spPr bwMode="auto">
          <a:xfrm flipV="1">
            <a:off x="2182593" y="3158673"/>
            <a:ext cx="1463127" cy="3495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接箭头连接符 133"/>
          <p:cNvCxnSpPr/>
          <p:nvPr/>
        </p:nvCxnSpPr>
        <p:spPr bwMode="auto">
          <a:xfrm flipH="1">
            <a:off x="2461781" y="3394235"/>
            <a:ext cx="216023" cy="9426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接连接符 134"/>
          <p:cNvCxnSpPr/>
          <p:nvPr/>
        </p:nvCxnSpPr>
        <p:spPr bwMode="auto">
          <a:xfrm>
            <a:off x="2497575" y="3461086"/>
            <a:ext cx="0" cy="855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接箭头连接符 135"/>
          <p:cNvCxnSpPr/>
          <p:nvPr/>
        </p:nvCxnSpPr>
        <p:spPr bwMode="auto">
          <a:xfrm flipH="1">
            <a:off x="2497577" y="4153436"/>
            <a:ext cx="18907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7" name="组合 136"/>
          <p:cNvGrpSpPr/>
          <p:nvPr/>
        </p:nvGrpSpPr>
        <p:grpSpPr>
          <a:xfrm>
            <a:off x="2314371" y="4343537"/>
            <a:ext cx="373436" cy="621463"/>
            <a:chOff x="3875687" y="3897258"/>
            <a:chExt cx="373436" cy="621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/>
                <p:cNvSpPr txBox="1"/>
                <p:nvPr/>
              </p:nvSpPr>
              <p:spPr>
                <a:xfrm>
                  <a:off x="3875687" y="4241722"/>
                  <a:ext cx="373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文本框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5687" y="4241722"/>
                  <a:ext cx="373436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918" r="-4918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直接箭头连接符 138"/>
            <p:cNvCxnSpPr/>
            <p:nvPr/>
          </p:nvCxnSpPr>
          <p:spPr bwMode="auto">
            <a:xfrm flipV="1">
              <a:off x="4058891" y="3897258"/>
              <a:ext cx="0" cy="4229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/>
              <p:cNvSpPr txBox="1"/>
              <p:nvPr/>
            </p:nvSpPr>
            <p:spPr>
              <a:xfrm>
                <a:off x="2497575" y="3865553"/>
                <a:ext cx="2083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0" name="文本框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75" y="3865553"/>
                <a:ext cx="208390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8824" r="-588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矩形 140"/>
          <p:cNvSpPr/>
          <p:nvPr/>
        </p:nvSpPr>
        <p:spPr bwMode="auto">
          <a:xfrm>
            <a:off x="2641174" y="3884332"/>
            <a:ext cx="1442858" cy="2419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步长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学习率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zh-CN" altLang="en-US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2" name="椭圆 141"/>
          <p:cNvSpPr/>
          <p:nvPr/>
        </p:nvSpPr>
        <p:spPr bwMode="auto">
          <a:xfrm>
            <a:off x="2459508" y="3448553"/>
            <a:ext cx="72008" cy="7540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grpSp>
        <p:nvGrpSpPr>
          <p:cNvPr id="143" name="组合 142"/>
          <p:cNvGrpSpPr/>
          <p:nvPr/>
        </p:nvGrpSpPr>
        <p:grpSpPr>
          <a:xfrm>
            <a:off x="1738634" y="2409086"/>
            <a:ext cx="701270" cy="985008"/>
            <a:chOff x="3299950" y="1962809"/>
            <a:chExt cx="701270" cy="9850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3299950" y="1962809"/>
                  <a:ext cx="6956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950" y="1962809"/>
                  <a:ext cx="695639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649" r="-10526" b="-369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5" name="直接箭头连接符 144"/>
            <p:cNvCxnSpPr/>
            <p:nvPr/>
          </p:nvCxnSpPr>
          <p:spPr bwMode="auto">
            <a:xfrm>
              <a:off x="3549030" y="2288149"/>
              <a:ext cx="452190" cy="6596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6" name="组合 145"/>
          <p:cNvGrpSpPr/>
          <p:nvPr/>
        </p:nvGrpSpPr>
        <p:grpSpPr>
          <a:xfrm>
            <a:off x="1930566" y="2108527"/>
            <a:ext cx="2132865" cy="321699"/>
            <a:chOff x="3491880" y="1662248"/>
            <a:chExt cx="2132865" cy="3216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/>
                <p:cNvSpPr txBox="1"/>
                <p:nvPr/>
              </p:nvSpPr>
              <p:spPr>
                <a:xfrm>
                  <a:off x="4040222" y="1662248"/>
                  <a:ext cx="158452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7" name="文本框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222" y="1662248"/>
                  <a:ext cx="1584523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5000" r="-5385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直接连接符 147"/>
            <p:cNvCxnSpPr>
              <a:endCxn id="147" idx="1"/>
            </p:cNvCxnSpPr>
            <p:nvPr/>
          </p:nvCxnSpPr>
          <p:spPr bwMode="auto">
            <a:xfrm flipV="1">
              <a:off x="3491880" y="1800748"/>
              <a:ext cx="548342" cy="18319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9" name="椭圆 148"/>
          <p:cNvSpPr/>
          <p:nvPr/>
        </p:nvSpPr>
        <p:spPr bwMode="auto">
          <a:xfrm>
            <a:off x="2346606" y="3527836"/>
            <a:ext cx="72008" cy="7540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0" name="椭圆 149"/>
          <p:cNvSpPr/>
          <p:nvPr/>
        </p:nvSpPr>
        <p:spPr bwMode="auto">
          <a:xfrm>
            <a:off x="2307455" y="3680785"/>
            <a:ext cx="72008" cy="7540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1" name="椭圆 150"/>
          <p:cNvSpPr/>
          <p:nvPr/>
        </p:nvSpPr>
        <p:spPr bwMode="auto">
          <a:xfrm>
            <a:off x="2196101" y="3808141"/>
            <a:ext cx="72008" cy="7540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cxnSp>
        <p:nvCxnSpPr>
          <p:cNvPr id="152" name="直接连接符 151"/>
          <p:cNvCxnSpPr/>
          <p:nvPr/>
        </p:nvCxnSpPr>
        <p:spPr bwMode="auto">
          <a:xfrm>
            <a:off x="2239079" y="3844029"/>
            <a:ext cx="0" cy="47710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3" name="组合 152"/>
          <p:cNvGrpSpPr/>
          <p:nvPr/>
        </p:nvGrpSpPr>
        <p:grpSpPr>
          <a:xfrm>
            <a:off x="827586" y="3901976"/>
            <a:ext cx="1343437" cy="1272985"/>
            <a:chOff x="2388900" y="3455697"/>
            <a:chExt cx="1343437" cy="127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2388900" y="4201037"/>
                  <a:ext cx="1173398" cy="527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𝒅𝒇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zh-CN" alt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den>
                        </m:f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8900" y="4201037"/>
                  <a:ext cx="1173398" cy="52764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直接箭头连接符 154"/>
            <p:cNvCxnSpPr/>
            <p:nvPr/>
          </p:nvCxnSpPr>
          <p:spPr bwMode="auto">
            <a:xfrm flipV="1">
              <a:off x="3449296" y="3455697"/>
              <a:ext cx="283041" cy="9137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6" name="椭圆 155"/>
          <p:cNvSpPr/>
          <p:nvPr/>
        </p:nvSpPr>
        <p:spPr bwMode="auto">
          <a:xfrm>
            <a:off x="1704623" y="3832448"/>
            <a:ext cx="72008" cy="75409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7" name="椭圆 156"/>
          <p:cNvSpPr/>
          <p:nvPr/>
        </p:nvSpPr>
        <p:spPr bwMode="auto">
          <a:xfrm>
            <a:off x="1928974" y="3631942"/>
            <a:ext cx="72008" cy="75409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 bwMode="auto">
              <a:xfrm>
                <a:off x="5622885" y="620688"/>
                <a:ext cx="2621523" cy="911240"/>
              </a:xfrm>
              <a:prstGeom prst="wedgeRoundRectCallout">
                <a:avLst>
                  <a:gd name="adj1" fmla="val -59127"/>
                  <a:gd name="adj2" fmla="val 48067"/>
                  <a:gd name="adj3" fmla="val 16667"/>
                </a:avLst>
              </a:prstGeom>
              <a:noFill/>
              <a:ln w="1587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80975" indent="-180975" eaLnBrk="1" hangingPunct="1"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局部最小值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180975" indent="-180975" eaLnBrk="1" hangingPunct="1"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初始点“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”的选择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180975" indent="-180975" eaLnBrk="1" hangingPunct="1"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算法效果取决于初始值</a:t>
                </a:r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5" y="620688"/>
                <a:ext cx="2621523" cy="911240"/>
              </a:xfrm>
              <a:prstGeom prst="wedgeRoundRectCallout">
                <a:avLst>
                  <a:gd name="adj1" fmla="val -59127"/>
                  <a:gd name="adj2" fmla="val 48067"/>
                  <a:gd name="adj3" fmla="val 16667"/>
                </a:avLst>
              </a:prstGeom>
              <a:blipFill rotWithShape="0">
                <a:blip r:embed="rId13"/>
                <a:stretch>
                  <a:fillRect t="-4605" r="-2114" b="-8553"/>
                </a:stretch>
              </a:blipFill>
              <a:ln w="1587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8968" y="1916833"/>
            <a:ext cx="3610677" cy="1891307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6" name="组合 5"/>
          <p:cNvGrpSpPr/>
          <p:nvPr/>
        </p:nvGrpSpPr>
        <p:grpSpPr>
          <a:xfrm>
            <a:off x="3572761" y="4033137"/>
            <a:ext cx="5096883" cy="1916145"/>
            <a:chOff x="3788784" y="4393175"/>
            <a:chExt cx="4783326" cy="1709093"/>
          </a:xfrm>
        </p:grpSpPr>
        <p:pic>
          <p:nvPicPr>
            <p:cNvPr id="48" name="图片 47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660" y="4393175"/>
              <a:ext cx="3878450" cy="1709093"/>
            </a:xfrm>
            <a:prstGeom prst="rect">
              <a:avLst/>
            </a:prstGeom>
            <a:noFill/>
          </p:spPr>
        </p:pic>
        <p:sp>
          <p:nvSpPr>
            <p:cNvPr id="5" name="圆角矩形标注 4"/>
            <p:cNvSpPr/>
            <p:nvPr/>
          </p:nvSpPr>
          <p:spPr bwMode="auto">
            <a:xfrm>
              <a:off x="3788784" y="5734295"/>
              <a:ext cx="997510" cy="322838"/>
            </a:xfrm>
            <a:prstGeom prst="wedgeRoundRectCallout">
              <a:avLst>
                <a:gd name="adj1" fmla="val 53642"/>
                <a:gd name="adj2" fmla="val -80342"/>
                <a:gd name="adj3" fmla="val 16667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dirty="0">
                  <a:solidFill>
                    <a:srgbClr val="FF0000"/>
                  </a:solidFill>
                </a:rPr>
                <a:t>泰勒展开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 bwMode="auto">
              <a:xfrm>
                <a:off x="4914661" y="5492115"/>
                <a:ext cx="924360" cy="628576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lnSpc>
                    <a:spcPts val="2500"/>
                  </a:lnSpc>
                </a:pPr>
                <a:endParaRPr lang="en-US" altLang="zh-CN" sz="16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eaLnBrk="1" hangingPunct="1"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4661" y="5492115"/>
                <a:ext cx="924360" cy="628576"/>
              </a:xfrm>
              <a:prstGeom prst="rect">
                <a:avLst/>
              </a:prstGeom>
              <a:blipFill rotWithShape="0">
                <a:blip r:embed="rId16"/>
                <a:stretch>
                  <a:fillRect b="-7547"/>
                </a:stretch>
              </a:blip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36" y="544804"/>
            <a:ext cx="4481146" cy="345016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 bwMode="auto">
          <a:xfrm>
            <a:off x="1947294" y="3861641"/>
            <a:ext cx="86516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84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27" grpId="0"/>
      <p:bldP spid="140" grpId="0"/>
      <p:bldP spid="141" grpId="0"/>
      <p:bldP spid="142" grpId="0" animBg="1"/>
      <p:bldP spid="149" grpId="0" animBg="1"/>
      <p:bldP spid="150" grpId="0" animBg="1"/>
      <p:bldP spid="151" grpId="0" animBg="1"/>
      <p:bldP spid="156" grpId="0" animBg="1"/>
      <p:bldP spid="157" grpId="0" animBg="1"/>
      <p:bldP spid="7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39108" y="243504"/>
            <a:ext cx="442092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八、神经网络</a:t>
            </a:r>
            <a:r>
              <a:rPr lang="zh-CN" altLang="en-US" sz="2000" dirty="0"/>
              <a:t>参数优化：误差反向传播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34EAC3-12AD-4347-A7CA-8726B3B954A9}"/>
              </a:ext>
            </a:extLst>
          </p:cNvPr>
          <p:cNvSpPr/>
          <p:nvPr/>
        </p:nvSpPr>
        <p:spPr>
          <a:xfrm>
            <a:off x="435668" y="728128"/>
            <a:ext cx="8297416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反向传播算法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error </a:t>
            </a:r>
            <a:r>
              <a:rPr lang="en-US" altLang="zh-CN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 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propagation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利用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计算模型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预测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结果</a:t>
            </a:r>
            <a:r>
              <a:rPr lang="zh-CN" altLang="zh-CN" sz="1600" dirty="0">
                <a:latin typeface="+mn-ea"/>
                <a:ea typeface="+mn-ea"/>
              </a:rPr>
              <a:t>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真实结果</a:t>
            </a:r>
            <a:r>
              <a:rPr lang="zh-CN" altLang="zh-CN" sz="1600" dirty="0" smtClean="0">
                <a:latin typeface="+mn-ea"/>
                <a:ea typeface="+mn-ea"/>
              </a:rPr>
              <a:t>之间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优化调整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这</a:t>
            </a:r>
            <a:r>
              <a:rPr lang="zh-CN" altLang="en-US" sz="1600" dirty="0" smtClean="0">
                <a:latin typeface="+mn-ea"/>
                <a:ea typeface="+mn-ea"/>
              </a:rPr>
              <a:t>个</a:t>
            </a:r>
            <a:r>
              <a:rPr lang="zh-CN" altLang="zh-CN" sz="1600" u="wavyDbl" dirty="0" smtClean="0">
                <a:latin typeface="+mn-ea"/>
                <a:ea typeface="+mn-ea"/>
              </a:rPr>
              <a:t>优化</a:t>
            </a:r>
            <a:r>
              <a:rPr lang="zh-CN" altLang="zh-CN" sz="1600" u="wavyDbl" dirty="0">
                <a:latin typeface="+mn-ea"/>
                <a:ea typeface="+mn-ea"/>
              </a:rPr>
              <a:t>调整机制</a:t>
            </a:r>
            <a:r>
              <a:rPr lang="zh-CN" altLang="zh-CN" sz="1600" dirty="0">
                <a:latin typeface="+mn-ea"/>
                <a:ea typeface="+mn-ea"/>
              </a:rPr>
              <a:t>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输出端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向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输入端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由后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向前</a:t>
            </a:r>
            <a:r>
              <a:rPr lang="zh-CN" altLang="en-US" sz="1600" dirty="0" smtClean="0">
                <a:latin typeface="+mn-ea"/>
                <a:ea typeface="+mn-ea"/>
              </a:rPr>
              <a:t>层层</a:t>
            </a:r>
            <a:r>
              <a:rPr lang="zh-CN" altLang="zh-CN" sz="1600" dirty="0" smtClean="0">
                <a:latin typeface="+mn-ea"/>
                <a:ea typeface="+mn-ea"/>
              </a:rPr>
              <a:t>递进。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反向传播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34EAC3-12AD-4347-A7CA-8726B3B954A9}"/>
              </a:ext>
            </a:extLst>
          </p:cNvPr>
          <p:cNvSpPr/>
          <p:nvPr/>
        </p:nvSpPr>
        <p:spPr>
          <a:xfrm>
            <a:off x="444812" y="1665549"/>
            <a:ext cx="8297416" cy="564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前述已知，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损失函数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反方向</a:t>
            </a:r>
            <a:r>
              <a:rPr lang="zh-CN" altLang="zh-CN" sz="1600" dirty="0" smtClean="0">
                <a:latin typeface="+mn-ea"/>
                <a:ea typeface="+mn-ea"/>
              </a:rPr>
              <a:t>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损失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下降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最快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方向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zh-CN" sz="1600" dirty="0">
                <a:latin typeface="+mn-ea"/>
                <a:ea typeface="+mn-ea"/>
              </a:rPr>
              <a:t>时需要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对各个变量求偏导</a:t>
            </a:r>
            <a:r>
              <a:rPr lang="zh-CN" altLang="zh-CN" sz="1600" dirty="0">
                <a:latin typeface="+mn-ea"/>
                <a:ea typeface="+mn-ea"/>
              </a:rPr>
              <a:t>，这一</a:t>
            </a:r>
            <a:r>
              <a:rPr lang="zh-CN" altLang="zh-CN" sz="1600" u="wavyDbl" dirty="0" smtClean="0">
                <a:latin typeface="+mn-ea"/>
                <a:ea typeface="+mn-ea"/>
              </a:rPr>
              <a:t>求偏</a:t>
            </a:r>
            <a:r>
              <a:rPr lang="zh-CN" altLang="zh-CN" sz="1600" u="wavyDbl" dirty="0">
                <a:latin typeface="+mn-ea"/>
                <a:ea typeface="+mn-ea"/>
              </a:rPr>
              <a:t>导</a:t>
            </a:r>
            <a:r>
              <a:rPr lang="zh-CN" altLang="zh-CN" sz="1600" u="wavyDbl" dirty="0" smtClean="0">
                <a:latin typeface="+mn-ea"/>
                <a:ea typeface="+mn-ea"/>
              </a:rPr>
              <a:t>过程</a:t>
            </a:r>
            <a:r>
              <a:rPr lang="zh-CN" altLang="en-US" sz="1600" dirty="0">
                <a:latin typeface="+mn-ea"/>
                <a:ea typeface="+mn-ea"/>
              </a:rPr>
              <a:t>需</a:t>
            </a:r>
            <a:r>
              <a:rPr lang="zh-CN" altLang="zh-CN" sz="1600" dirty="0" smtClean="0">
                <a:latin typeface="+mn-ea"/>
                <a:ea typeface="+mn-ea"/>
              </a:rPr>
              <a:t>用</a:t>
            </a:r>
            <a:r>
              <a:rPr lang="zh-CN" altLang="zh-CN" sz="1600" dirty="0">
                <a:latin typeface="+mn-ea"/>
                <a:ea typeface="+mn-ea"/>
              </a:rPr>
              <a:t>到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链式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求导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法则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34EAC3-12AD-4347-A7CA-8726B3B954A9}"/>
                  </a:ext>
                </a:extLst>
              </p:cNvPr>
              <p:cNvSpPr/>
              <p:nvPr/>
            </p:nvSpPr>
            <p:spPr>
              <a:xfrm>
                <a:off x="579775" y="4339900"/>
                <a:ext cx="8168689" cy="15645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如图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𝒐𝒖𝒕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是神经元，完成</a:t>
                </a:r>
                <a:r>
                  <a:rPr lang="zh-CN" altLang="zh-CN" sz="1600" dirty="0">
                    <a:latin typeface="+mn-ea"/>
                    <a:ea typeface="+mn-ea"/>
                  </a:rPr>
                  <a:t>两个任务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600" dirty="0" smtClean="0">
                    <a:latin typeface="宋体" panose="02010600030101010101" pitchFamily="2" charset="-122"/>
                  </a:rPr>
                  <a:t>⑴、接收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相邻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前序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神经元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传来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，进行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线性加权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𝓧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bHide m:val="on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𝒐𝒖𝒕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ea typeface="+mn-ea"/>
                          </a:rPr>
                          <m:t>  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≤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≤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 smtClean="0">
                    <a:latin typeface="+mn-ea"/>
                    <a:ea typeface="+mn-ea"/>
                  </a:rPr>
                  <a:t>⑵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使用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某种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激活函数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线性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加权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进行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非线性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映射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变换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>
                    <a:latin typeface="+mn-ea"/>
                    <a:ea typeface="+mn-ea"/>
                  </a:rPr>
                  <a:t>，即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1600" b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𝓧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可见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𝑶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的大小</a:t>
                </a:r>
                <a:r>
                  <a:rPr lang="zh-CN" altLang="zh-CN" dirty="0">
                    <a:latin typeface="+mn-ea"/>
                    <a:ea typeface="+mn-ea"/>
                  </a:rPr>
                  <a:t>就是神经网络对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输入样本数据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预测输出</a:t>
                </a:r>
                <a:r>
                  <a:rPr lang="zh-CN" altLang="zh-CN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34EAC3-12AD-4347-A7CA-8726B3B95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75" y="4339900"/>
                <a:ext cx="8168689" cy="1564531"/>
              </a:xfrm>
              <a:prstGeom prst="rect">
                <a:avLst/>
              </a:prstGeom>
              <a:blipFill>
                <a:blip r:embed="rId2"/>
                <a:stretch>
                  <a:fillRect l="-1493" r="-1119" b="-4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168968"/>
            <a:ext cx="6120681" cy="2268144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 bwMode="auto">
          <a:xfrm>
            <a:off x="444812" y="3660735"/>
            <a:ext cx="2075351" cy="528386"/>
          </a:xfrm>
          <a:prstGeom prst="wedgeRoundRectCallout">
            <a:avLst>
              <a:gd name="adj1" fmla="val 8838"/>
              <a:gd name="adj2" fmla="val 90496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2000"/>
              </a:lnSpc>
              <a:buClr>
                <a:srgbClr val="0000FF"/>
              </a:buClr>
            </a:pPr>
            <a:r>
              <a:rPr lang="zh-CN" altLang="en-US" sz="1400" dirty="0" smtClean="0"/>
              <a:t>将</a:t>
            </a:r>
            <a:r>
              <a:rPr lang="zh-CN" altLang="en-US" sz="1400" dirty="0" smtClean="0">
                <a:solidFill>
                  <a:srgbClr val="FF0000"/>
                </a:solidFill>
              </a:rPr>
              <a:t>相邻前序</a:t>
            </a:r>
            <a:r>
              <a:rPr lang="zh-CN" altLang="en-US" sz="1400" dirty="0" smtClean="0">
                <a:solidFill>
                  <a:srgbClr val="0000FF"/>
                </a:solidFill>
              </a:rPr>
              <a:t>神经元</a:t>
            </a:r>
            <a:r>
              <a:rPr lang="zh-CN" altLang="en-US" sz="1400" dirty="0" smtClean="0"/>
              <a:t>的</a:t>
            </a:r>
            <a:r>
              <a:rPr lang="zh-CN" altLang="en-US" sz="1400" dirty="0" smtClean="0">
                <a:solidFill>
                  <a:srgbClr val="FF0000"/>
                </a:solidFill>
              </a:rPr>
              <a:t>输出</a:t>
            </a:r>
            <a:r>
              <a:rPr lang="zh-CN" altLang="en-US" sz="1400" dirty="0" smtClean="0"/>
              <a:t>作为</a:t>
            </a:r>
            <a:r>
              <a:rPr lang="zh-CN" altLang="en-US" sz="1400" dirty="0" smtClean="0">
                <a:solidFill>
                  <a:srgbClr val="FF0000"/>
                </a:solidFill>
              </a:rPr>
              <a:t>当前神经元</a:t>
            </a:r>
            <a:r>
              <a:rPr lang="zh-CN" altLang="en-US" sz="1400" dirty="0" smtClean="0"/>
              <a:t>的</a:t>
            </a:r>
            <a:r>
              <a:rPr lang="zh-CN" altLang="en-US" sz="1400" dirty="0" smtClean="0">
                <a:solidFill>
                  <a:srgbClr val="FF0000"/>
                </a:solidFill>
              </a:rPr>
              <a:t>输入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46933" y="2574080"/>
            <a:ext cx="359084" cy="1335148"/>
            <a:chOff x="4446933" y="2574080"/>
            <a:chExt cx="359084" cy="1335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4483878" y="2574080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3878" y="2574080"/>
                  <a:ext cx="3221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769" r="-7692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446934" y="3120474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934" y="3120474"/>
                  <a:ext cx="322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660" r="-566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4446933" y="3632229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933" y="3632229"/>
                  <a:ext cx="322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60" r="-566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/>
          <p:cNvGrpSpPr/>
          <p:nvPr/>
        </p:nvGrpSpPr>
        <p:grpSpPr>
          <a:xfrm>
            <a:off x="4067944" y="2732045"/>
            <a:ext cx="415934" cy="1066391"/>
            <a:chOff x="4067944" y="2732045"/>
            <a:chExt cx="415934" cy="1066391"/>
          </a:xfrm>
        </p:grpSpPr>
        <p:cxnSp>
          <p:nvCxnSpPr>
            <p:cNvPr id="6" name="直接箭头连接符 5"/>
            <p:cNvCxnSpPr/>
            <p:nvPr/>
          </p:nvCxnSpPr>
          <p:spPr bwMode="auto">
            <a:xfrm>
              <a:off x="4067944" y="2732045"/>
              <a:ext cx="415934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4"/>
            <p:cNvCxnSpPr/>
            <p:nvPr/>
          </p:nvCxnSpPr>
          <p:spPr bwMode="auto">
            <a:xfrm>
              <a:off x="4067944" y="3293804"/>
              <a:ext cx="415934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/>
            <p:cNvCxnSpPr/>
            <p:nvPr/>
          </p:nvCxnSpPr>
          <p:spPr bwMode="auto">
            <a:xfrm>
              <a:off x="4067944" y="3798436"/>
              <a:ext cx="415934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386312" y="2778799"/>
                <a:ext cx="290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312" y="2778799"/>
                <a:ext cx="290144" cy="369332"/>
              </a:xfrm>
              <a:prstGeom prst="rect">
                <a:avLst/>
              </a:prstGeom>
              <a:blipFill>
                <a:blip r:embed="rId7"/>
                <a:stretch>
                  <a:fillRect l="-21277" t="-16667" r="-59574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1168" y="692696"/>
            <a:ext cx="8687140" cy="47705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深度学习</a:t>
            </a:r>
            <a:r>
              <a:rPr lang="zh-CN" altLang="en-US" b="1" dirty="0" smtClean="0">
                <a:latin typeface="+mn-ea"/>
                <a:ea typeface="+mn-ea"/>
              </a:rPr>
              <a:t>：</a:t>
            </a:r>
            <a:r>
              <a:rPr lang="zh-CN" altLang="en-US" b="1" dirty="0">
                <a:latin typeface="+mn-ea"/>
                <a:ea typeface="+mn-ea"/>
              </a:rPr>
              <a:t>通过</a:t>
            </a:r>
            <a:r>
              <a:rPr lang="zh-CN" altLang="en-US" b="1" dirty="0" smtClean="0">
                <a:latin typeface="+mn-ea"/>
                <a:ea typeface="+mn-ea"/>
              </a:rPr>
              <a:t>多个隐藏层，逐</a:t>
            </a:r>
            <a:r>
              <a:rPr lang="zh-CN" altLang="en-US" b="1" dirty="0">
                <a:latin typeface="+mn-ea"/>
                <a:ea typeface="+mn-ea"/>
              </a:rPr>
              <a:t>层提取特征</a:t>
            </a:r>
            <a:r>
              <a:rPr lang="zh-CN" altLang="en-US" b="1" dirty="0" smtClean="0">
                <a:latin typeface="+mn-ea"/>
                <a:ea typeface="+mn-ea"/>
              </a:rPr>
              <a:t>，学习更抽象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高级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r>
              <a:rPr lang="zh-CN" altLang="en-US" b="1" dirty="0" smtClean="0">
                <a:latin typeface="+mn-ea"/>
                <a:ea typeface="+mn-ea"/>
              </a:rPr>
              <a:t>的</a:t>
            </a:r>
            <a:r>
              <a:rPr lang="zh-CN" altLang="en-US" b="1" dirty="0">
                <a:latin typeface="+mn-ea"/>
                <a:ea typeface="+mn-ea"/>
              </a:rPr>
              <a:t>特征</a:t>
            </a:r>
            <a:r>
              <a:rPr lang="zh-CN" altLang="en-US" b="1" dirty="0" smtClean="0">
                <a:latin typeface="+mn-ea"/>
                <a:ea typeface="+mn-ea"/>
              </a:rPr>
              <a:t>表示，能够</a:t>
            </a:r>
            <a:endParaRPr lang="en-US" altLang="zh-CN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      </a:t>
            </a:r>
            <a:r>
              <a:rPr lang="zh-CN" altLang="en-US" b="1" dirty="0" smtClean="0">
                <a:latin typeface="+mn-ea"/>
                <a:ea typeface="+mn-ea"/>
              </a:rPr>
              <a:t>处理更复杂</a:t>
            </a:r>
            <a:r>
              <a:rPr lang="zh-CN" altLang="en-US" b="1" dirty="0">
                <a:latin typeface="+mn-ea"/>
                <a:ea typeface="+mn-ea"/>
              </a:rPr>
              <a:t>的</a:t>
            </a:r>
            <a:r>
              <a:rPr lang="zh-CN" altLang="en-US" b="1" dirty="0" smtClean="0">
                <a:latin typeface="+mn-ea"/>
                <a:ea typeface="+mn-ea"/>
              </a:rPr>
              <a:t>数据。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深层网络结构</a:t>
            </a:r>
            <a:r>
              <a:rPr lang="zh-CN" altLang="en-US" sz="1600" b="1" dirty="0" smtClean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输入层、隐藏</a:t>
            </a:r>
            <a:r>
              <a:rPr lang="zh-CN" altLang="en-US" sz="1600" b="1" dirty="0" smtClean="0">
                <a:latin typeface="+mn-ea"/>
                <a:ea typeface="+mn-ea"/>
              </a:rPr>
              <a:t>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多层</a:t>
            </a:r>
            <a:r>
              <a:rPr lang="en-US" altLang="zh-CN" sz="1600" b="1" dirty="0" smtClean="0">
                <a:latin typeface="+mn-ea"/>
                <a:ea typeface="+mn-ea"/>
              </a:rPr>
              <a:t>\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更多层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latin typeface="+mn-ea"/>
                <a:ea typeface="+mn-ea"/>
              </a:rPr>
              <a:t>、输出层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sym typeface="华文楷体" panose="02010600040101010101" pitchFamily="2" charset="-122"/>
              </a:rPr>
              <a:t>自动特征提取</a:t>
            </a:r>
            <a:r>
              <a:rPr lang="zh-CN" altLang="en-US" sz="1600" b="1" dirty="0" smtClean="0">
                <a:latin typeface="+mn-ea"/>
                <a:ea typeface="+mn-ea"/>
                <a:sym typeface="华文楷体" panose="02010600040101010101" pitchFamily="2" charset="-122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通过训练</a:t>
            </a:r>
            <a:r>
              <a:rPr lang="zh-CN" altLang="en-US" sz="1600" b="1" dirty="0" smtClean="0">
                <a:latin typeface="+mn-ea"/>
                <a:ea typeface="+mn-ea"/>
              </a:rPr>
              <a:t>过程，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自动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学习</a:t>
            </a:r>
            <a:r>
              <a:rPr lang="zh-CN" altLang="en-US" sz="1600" b="1" dirty="0">
                <a:latin typeface="+mn-ea"/>
                <a:ea typeface="+mn-ea"/>
              </a:rPr>
              <a:t>数据的特征表示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对高维</a:t>
            </a:r>
            <a:r>
              <a:rPr lang="zh-CN" altLang="en-US" sz="1600" b="1" dirty="0">
                <a:latin typeface="+mn-ea"/>
                <a:ea typeface="+mn-ea"/>
              </a:rPr>
              <a:t>、复杂</a:t>
            </a:r>
            <a:r>
              <a:rPr lang="zh-CN" altLang="en-US" sz="1600" b="1" dirty="0" smtClean="0">
                <a:latin typeface="+mn-ea"/>
                <a:ea typeface="+mn-ea"/>
              </a:rPr>
              <a:t>数据更</a:t>
            </a:r>
            <a:r>
              <a:rPr lang="zh-CN" altLang="en-US" sz="1600" b="1" dirty="0">
                <a:latin typeface="+mn-ea"/>
                <a:ea typeface="+mn-ea"/>
              </a:rPr>
              <a:t>具优势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大规模数据处理</a:t>
            </a:r>
            <a:r>
              <a:rPr lang="zh-CN" altLang="en-US" sz="1600" b="1" dirty="0" smtClean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通过多层非线性变换</a:t>
            </a:r>
            <a:r>
              <a:rPr lang="zh-CN" altLang="en-US" sz="1600" b="1" dirty="0" smtClean="0">
                <a:latin typeface="+mn-ea"/>
                <a:ea typeface="+mn-ea"/>
              </a:rPr>
              <a:t>，捕捉</a:t>
            </a:r>
            <a:r>
              <a:rPr lang="zh-CN" altLang="en-US" sz="1600" b="1" dirty="0">
                <a:latin typeface="+mn-ea"/>
                <a:ea typeface="+mn-ea"/>
              </a:rPr>
              <a:t>数据中的非线性</a:t>
            </a:r>
            <a:r>
              <a:rPr lang="zh-CN" altLang="en-US" sz="1600" b="1" dirty="0" smtClean="0">
                <a:latin typeface="+mn-ea"/>
                <a:ea typeface="+mn-ea"/>
              </a:rPr>
              <a:t>关系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非线性建模能力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latin typeface="+mn-ea"/>
                <a:ea typeface="+mn-ea"/>
              </a:rPr>
              <a:t>，处理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</a:t>
            </a:r>
            <a:r>
              <a:rPr lang="en-US" altLang="zh-CN" sz="1400" dirty="0" smtClean="0">
                <a:latin typeface="+mn-ea"/>
                <a:ea typeface="+mn-ea"/>
              </a:rPr>
              <a:t>   </a:t>
            </a:r>
            <a:r>
              <a:rPr lang="zh-CN" altLang="en-US" sz="1600" b="1" dirty="0" smtClean="0">
                <a:latin typeface="+mn-ea"/>
                <a:ea typeface="+mn-ea"/>
              </a:rPr>
              <a:t>复杂问题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图像识别、语言处理、语音识别等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latin typeface="+mn-ea"/>
                <a:ea typeface="+mn-ea"/>
              </a:rPr>
              <a:t>时，准确性更高。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644525" indent="-28575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端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到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端</a:t>
            </a:r>
            <a:r>
              <a:rPr lang="zh-CN" altLang="en-US" sz="1600" b="1" dirty="0" smtClean="0">
                <a:latin typeface="+mn-ea"/>
                <a:ea typeface="+mn-ea"/>
              </a:rPr>
              <a:t>学习范式：从</a:t>
            </a:r>
            <a:r>
              <a:rPr lang="zh-CN" altLang="en-US" sz="1600" b="1" dirty="0">
                <a:latin typeface="+mn-ea"/>
                <a:ea typeface="+mn-ea"/>
              </a:rPr>
              <a:t>输入数据直接映射到输出结果，无需</a:t>
            </a:r>
            <a:r>
              <a:rPr lang="zh-CN" altLang="en-US" sz="1600" b="1" dirty="0" smtClean="0">
                <a:latin typeface="+mn-ea"/>
                <a:ea typeface="+mn-ea"/>
              </a:rPr>
              <a:t>中间人工干预。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en-US" altLang="zh-CN" sz="16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END-to-END</a:t>
            </a:r>
            <a:r>
              <a:rPr lang="en-US" altLang="zh-CN" sz="1600" b="1" dirty="0" smtClean="0">
                <a:latin typeface="+mn-ea"/>
                <a:ea typeface="+mn-ea"/>
              </a:rPr>
              <a:t>\</a:t>
            </a: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</a:t>
            </a:r>
            <a:r>
              <a:rPr lang="en-US" altLang="zh-CN" sz="1400" dirty="0" smtClean="0">
                <a:latin typeface="+mn-ea"/>
                <a:ea typeface="+mn-ea"/>
              </a:rPr>
              <a:t>   </a:t>
            </a:r>
            <a:r>
              <a:rPr lang="zh-CN" altLang="en-US" sz="1600" b="1" dirty="0" smtClean="0">
                <a:latin typeface="+mn-ea"/>
                <a:ea typeface="+mn-ea"/>
              </a:rPr>
              <a:t>前馈</a:t>
            </a:r>
            <a:r>
              <a:rPr lang="en-US" altLang="zh-CN" sz="1600" b="1" dirty="0" smtClean="0">
                <a:latin typeface="+mn-ea"/>
                <a:ea typeface="+mn-ea"/>
              </a:rPr>
              <a:t>\</a:t>
            </a:r>
            <a:r>
              <a:rPr lang="zh-CN" altLang="en-US" sz="1600" b="1" dirty="0" smtClean="0">
                <a:latin typeface="+mn-ea"/>
                <a:ea typeface="+mn-ea"/>
              </a:rPr>
              <a:t>前向</a:t>
            </a:r>
            <a:r>
              <a:rPr lang="zh-CN" altLang="en-US" sz="1600" dirty="0" smtClean="0">
                <a:latin typeface="+mn-ea"/>
                <a:ea typeface="+mn-ea"/>
              </a:rPr>
              <a:t>，可</a:t>
            </a:r>
            <a:r>
              <a:rPr lang="zh-CN" altLang="en-US" sz="1600" b="1" dirty="0" smtClean="0">
                <a:latin typeface="+mn-ea"/>
                <a:ea typeface="+mn-ea"/>
              </a:rPr>
              <a:t>简化模型</a:t>
            </a:r>
            <a:r>
              <a:rPr lang="zh-CN" altLang="en-US" sz="1600" b="1" dirty="0">
                <a:latin typeface="+mn-ea"/>
                <a:ea typeface="+mn-ea"/>
              </a:rPr>
              <a:t>设计，提高了模型的效率和</a:t>
            </a:r>
            <a:r>
              <a:rPr lang="zh-CN" altLang="en-US" sz="1600" b="1" dirty="0" smtClean="0">
                <a:latin typeface="+mn-ea"/>
                <a:ea typeface="+mn-ea"/>
              </a:rPr>
              <a:t>准确性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</a:p>
          <a:p>
            <a:pPr marL="644525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1600" b="1" dirty="0" smtClean="0">
                <a:latin typeface="+mn-ea"/>
                <a:ea typeface="+mn-ea"/>
              </a:rPr>
              <a:t>：参数学习（梯度下降、误差反向传播）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644525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泛化能力</a:t>
            </a:r>
            <a:r>
              <a:rPr lang="zh-CN" altLang="en-US" sz="1600" b="1" dirty="0" smtClean="0">
                <a:latin typeface="+mn-ea"/>
                <a:ea typeface="+mn-ea"/>
              </a:rPr>
              <a:t>：模型性能评估的</a:t>
            </a:r>
            <a:r>
              <a:rPr lang="zh-CN" altLang="en-US" sz="1600" b="1" dirty="0">
                <a:latin typeface="+mn-ea"/>
                <a:ea typeface="+mn-ea"/>
              </a:rPr>
              <a:t>重要</a:t>
            </a:r>
            <a:r>
              <a:rPr lang="zh-CN" altLang="en-US" sz="1600" b="1" dirty="0" smtClean="0">
                <a:latin typeface="+mn-ea"/>
                <a:ea typeface="+mn-ea"/>
              </a:rPr>
              <a:t>指标</a:t>
            </a:r>
            <a:endParaRPr lang="en-US" altLang="zh-CN" sz="1600" b="1" dirty="0">
              <a:latin typeface="+mn-ea"/>
              <a:ea typeface="+mn-ea"/>
            </a:endParaRPr>
          </a:p>
          <a:p>
            <a:pPr marL="644525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可解释性</a:t>
            </a:r>
            <a:r>
              <a:rPr lang="zh-CN" altLang="en-US" sz="1600" b="1" dirty="0" smtClean="0">
                <a:latin typeface="+mn-ea"/>
                <a:ea typeface="+mn-ea"/>
              </a:rPr>
              <a:t>：尽管效果显著，但内部</a:t>
            </a:r>
            <a:r>
              <a:rPr lang="zh-CN" altLang="en-US" sz="1600" b="1" dirty="0">
                <a:latin typeface="+mn-ea"/>
                <a:ea typeface="+mn-ea"/>
              </a:rPr>
              <a:t>工作</a:t>
            </a:r>
            <a:r>
              <a:rPr lang="zh-CN" altLang="en-US" sz="1600" b="1" dirty="0" smtClean="0">
                <a:latin typeface="+mn-ea"/>
                <a:ea typeface="+mn-ea"/>
              </a:rPr>
              <a:t>机制仍难以</a:t>
            </a:r>
            <a:r>
              <a:rPr lang="zh-CN" altLang="en-US" sz="1600" b="1" dirty="0">
                <a:latin typeface="+mn-ea"/>
                <a:ea typeface="+mn-ea"/>
              </a:rPr>
              <a:t>解释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医疗诊断、法律决策</a:t>
            </a:r>
            <a:r>
              <a:rPr lang="en-US" altLang="zh-CN" sz="1600" b="1" dirty="0" smtClean="0">
                <a:latin typeface="+mn-ea"/>
                <a:ea typeface="+mn-ea"/>
              </a:rPr>
              <a:t>…</a:t>
            </a:r>
            <a:r>
              <a:rPr lang="zh-CN" altLang="en-US" sz="1600" b="1" dirty="0" smtClean="0">
                <a:latin typeface="+mn-ea"/>
                <a:ea typeface="+mn-ea"/>
              </a:rPr>
              <a:t>限制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</a:p>
          <a:p>
            <a:pPr marL="644525" indent="-28575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计算资源</a:t>
            </a:r>
            <a:r>
              <a:rPr lang="zh-CN" altLang="en-US" sz="1600" b="1" dirty="0" smtClean="0">
                <a:latin typeface="+mn-ea"/>
                <a:ea typeface="+mn-ea"/>
              </a:rPr>
              <a:t>：模型训练需要大量计算资源 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面临硬件</a:t>
            </a:r>
            <a:r>
              <a:rPr lang="zh-CN" altLang="en-US" sz="1600" b="1" dirty="0">
                <a:latin typeface="+mn-ea"/>
                <a:ea typeface="+mn-ea"/>
              </a:rPr>
              <a:t>、</a:t>
            </a:r>
            <a:r>
              <a:rPr lang="zh-CN" altLang="en-US" sz="1600" b="1" dirty="0" smtClean="0">
                <a:latin typeface="+mn-ea"/>
                <a:ea typeface="+mn-ea"/>
              </a:rPr>
              <a:t>成本挑战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endParaRPr lang="zh-CN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89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965CB01-92A3-443E-A48D-9A76D23A2AB1}"/>
                  </a:ext>
                </a:extLst>
              </p:cNvPr>
              <p:cNvSpPr/>
              <p:nvPr/>
            </p:nvSpPr>
            <p:spPr>
              <a:xfrm>
                <a:off x="420820" y="188640"/>
                <a:ext cx="8471660" cy="641201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模型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预测结果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𝑶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与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输入样本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真实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结果</a:t>
                </a:r>
                <a:r>
                  <a:rPr lang="zh-CN" altLang="zh-CN" sz="16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损失误差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𝒐𝒔𝒔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由定义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计算得到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182563" indent="-1825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问题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如何根据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优化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调整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连接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，使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得到的模型</a:t>
                </a:r>
                <a:r>
                  <a:rPr lang="zh-CN" altLang="zh-CN" sz="1600" dirty="0">
                    <a:latin typeface="+mn-ea"/>
                    <a:ea typeface="+mn-ea"/>
                  </a:rPr>
                  <a:t>尽可能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真实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结果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65CB01-92A3-443E-A48D-9A76D23A2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188640"/>
                <a:ext cx="8471660" cy="641201"/>
              </a:xfrm>
              <a:prstGeom prst="rect">
                <a:avLst/>
              </a:prstGeom>
              <a:blipFill rotWithShape="0">
                <a:blip r:embed="rId2"/>
                <a:stretch>
                  <a:fillRect l="-1006" t="-4673" r="-718" b="-12150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980728"/>
            <a:ext cx="6465451" cy="2880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539552" y="3971429"/>
                <a:ext cx="8183628" cy="18521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如何调整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dirty="0">
                  <a:latin typeface="+mn-ea"/>
                  <a:ea typeface="+mn-ea"/>
                </a:endParaRPr>
              </a:p>
              <a:p>
                <a:pPr marL="442913" indent="-174625">
                  <a:lnSpc>
                    <a:spcPts val="25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为使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:r>
                  <a:rPr lang="en-US" altLang="zh-CN" sz="1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取值减</a:t>
                </a:r>
                <a:r>
                  <a:rPr lang="zh-CN" altLang="en-US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保证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预测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结果</a:t>
                </a:r>
                <a:r>
                  <a:rPr lang="zh-CN" altLang="zh-CN" sz="1600" dirty="0">
                    <a:latin typeface="+mn-ea"/>
                    <a:ea typeface="+mn-ea"/>
                  </a:rPr>
                  <a:t>与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实际结果</a:t>
                </a:r>
                <a:r>
                  <a:rPr lang="zh-CN" altLang="zh-CN" sz="16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差距</a:t>
                </a:r>
                <a:r>
                  <a:rPr lang="zh-CN" altLang="zh-CN" sz="1600" dirty="0">
                    <a:latin typeface="+mn-ea"/>
                    <a:ea typeface="+mn-ea"/>
                  </a:rPr>
                  <a:t>越来越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latin typeface="+mn-ea"/>
                    <a:ea typeface="+mn-ea"/>
                  </a:rPr>
                  <a:t>需要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求损失函数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，然后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按照损失函数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梯度的反方向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选取一个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微小增量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的取值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如此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就能保证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损失函数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取值减少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442913" indent="-17462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即，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𝒏𝒆𝒘</m:t>
                            </m:r>
                          </m:sup>
                        </m:sSub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𝛈</m:t>
                    </m:r>
                    <m:f>
                      <m:f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num>
                      <m:den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𝝏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使损失</a:t>
                </a:r>
                <a:r>
                  <a:rPr lang="zh-CN" altLang="zh-CN" sz="1600" dirty="0">
                    <a:latin typeface="+mn-ea"/>
                    <a:ea typeface="+mn-ea"/>
                  </a:rPr>
                  <a:t>误差减少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71429"/>
                <a:ext cx="8183628" cy="1852110"/>
              </a:xfrm>
              <a:prstGeom prst="rect">
                <a:avLst/>
              </a:prstGeom>
              <a:blipFill rotWithShape="0">
                <a:blip r:embed="rId4"/>
                <a:stretch>
                  <a:fillRect l="-1267" t="-4276" r="-1341" b="-2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4130899" y="980728"/>
            <a:ext cx="1152128" cy="4320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1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431761" y="701932"/>
                <a:ext cx="7380599" cy="2706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与加权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累加函数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𝓧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有关，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又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和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有关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。因此有：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61" y="701932"/>
                <a:ext cx="7380599" cy="270652"/>
              </a:xfrm>
              <a:prstGeom prst="rect">
                <a:avLst/>
              </a:prstGeom>
              <a:blipFill rotWithShape="0">
                <a:blip r:embed="rId2"/>
                <a:stretch>
                  <a:fillRect l="-1321" t="-17778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39292" y="255009"/>
                <a:ext cx="140564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zh-CN" sz="2000" dirty="0">
                    <a:latin typeface="+mn-ea"/>
                  </a:rPr>
                  <a:t>如何调整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255009"/>
                <a:ext cx="140564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823" t="-30000" r="-1299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617796" y="3784776"/>
                <a:ext cx="8058660" cy="21232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latin typeface="+mn-ea"/>
                    <a:ea typeface="+mn-ea"/>
                  </a:rPr>
                  <a:t>这个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链式求导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spcAft>
                    <a:spcPts val="1200"/>
                  </a:spcAft>
                  <a:buClr>
                    <a:srgbClr val="FF0000"/>
                  </a:buClr>
                  <a:buSzPct val="120000"/>
                </a:pPr>
                <a:r>
                  <a:rPr lang="en-US" altLang="zh-CN" sz="2000" dirty="0" smtClean="0">
                    <a:ea typeface="+mn-ea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损失函数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对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输出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求导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spcAft>
                    <a:spcPts val="12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dirty="0" smtClean="0">
                    <a:ea typeface="+mn-ea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+mn-ea"/>
                          </a:rPr>
                          <m:t>𝐎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𝓧</m:t>
                        </m:r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对加权累加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求导</a:t>
                </a:r>
                <a:r>
                  <a:rPr lang="zh-CN" altLang="zh-CN" sz="1600" dirty="0">
                    <a:latin typeface="+mn-ea"/>
                    <a:ea typeface="+mn-ea"/>
                  </a:rPr>
                  <a:t>，结果为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𝓧</m:t>
                            </m:r>
                          </m:sup>
                        </m:sSup>
                      </m:den>
                    </m:f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×(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𝓧</m:t>
                            </m:r>
                          </m:sup>
                        </m:sSup>
                      </m:den>
                    </m:f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buClr>
                    <a:srgbClr val="FF0000"/>
                  </a:buClr>
                  <a:buSzPct val="80000"/>
                </a:pPr>
                <a:r>
                  <a:rPr lang="en-US" altLang="zh-CN" sz="2000" dirty="0" smtClean="0">
                    <a:ea typeface="+mn-ea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𝓧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加权</a:t>
                </a:r>
                <a:r>
                  <a:rPr lang="zh-CN" altLang="zh-CN" sz="1600" dirty="0">
                    <a:latin typeface="+mn-ea"/>
                    <a:ea typeface="+mn-ea"/>
                  </a:rPr>
                  <a:t>累加函数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𝒐𝒖𝒕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𝒐𝒖𝒕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𝒐𝒖𝒕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求导，结果为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𝒐𝒖𝒕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96" y="3784776"/>
                <a:ext cx="8058660" cy="2123274"/>
              </a:xfrm>
              <a:prstGeom prst="rect">
                <a:avLst/>
              </a:prstGeom>
              <a:blipFill>
                <a:blip r:embed="rId4"/>
                <a:stretch>
                  <a:fillRect l="-1286" t="-3736" r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1210154"/>
            <a:ext cx="2087888" cy="597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1055707"/>
            <a:ext cx="5256240" cy="24914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751836" y="3905202"/>
            <a:ext cx="2621523" cy="596562"/>
            <a:chOff x="5910573" y="3630606"/>
            <a:chExt cx="2621523" cy="5965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圆角矩形标注 10"/>
                <p:cNvSpPr/>
                <p:nvPr/>
              </p:nvSpPr>
              <p:spPr bwMode="auto">
                <a:xfrm>
                  <a:off x="5910573" y="3861048"/>
                  <a:ext cx="2621523" cy="366120"/>
                </a:xfrm>
                <a:prstGeom prst="wedgeRoundRectCallout">
                  <a:avLst>
                    <a:gd name="adj1" fmla="val -36913"/>
                    <a:gd name="adj2" fmla="val 143107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圆角矩形标注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0573" y="3861048"/>
                  <a:ext cx="2621523" cy="366120"/>
                </a:xfrm>
                <a:prstGeom prst="wedgeRoundRectCallout">
                  <a:avLst>
                    <a:gd name="adj1" fmla="val -36913"/>
                    <a:gd name="adj2" fmla="val 143107"/>
                    <a:gd name="adj3" fmla="val 16667"/>
                  </a:avLst>
                </a:prstGeom>
                <a:blipFill>
                  <a:blip r:embed="rId7"/>
                  <a:stretch>
                    <a:fillRect r="-231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/>
            <p:cNvSpPr/>
            <p:nvPr/>
          </p:nvSpPr>
          <p:spPr>
            <a:xfrm>
              <a:off x="6486464" y="3630606"/>
              <a:ext cx="15419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Sigmoid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导数形式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44492" y="1924188"/>
            <a:ext cx="2015880" cy="280854"/>
            <a:chOff x="6372200" y="1988840"/>
            <a:chExt cx="2015880" cy="280854"/>
          </a:xfrm>
        </p:grpSpPr>
        <p:cxnSp>
          <p:nvCxnSpPr>
            <p:cNvPr id="15" name="直接箭头连接符 14"/>
            <p:cNvCxnSpPr/>
            <p:nvPr/>
          </p:nvCxnSpPr>
          <p:spPr bwMode="auto">
            <a:xfrm flipH="1">
              <a:off x="6372200" y="1988840"/>
              <a:ext cx="20158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矩形 15"/>
            <p:cNvSpPr/>
            <p:nvPr/>
          </p:nvSpPr>
          <p:spPr>
            <a:xfrm>
              <a:off x="6732240" y="2023473"/>
              <a:ext cx="1512168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反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向求导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偏导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2402524" y="1663680"/>
            <a:ext cx="288032" cy="26974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923940" y="2062249"/>
            <a:ext cx="288032" cy="26974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064429" y="2053013"/>
            <a:ext cx="288032" cy="26974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372200" y="2390619"/>
            <a:ext cx="1783400" cy="798645"/>
            <a:chOff x="6642636" y="2503976"/>
            <a:chExt cx="1783400" cy="798645"/>
          </a:xfrm>
        </p:grpSpPr>
        <p:sp>
          <p:nvSpPr>
            <p:cNvPr id="23" name="矩形 22"/>
            <p:cNvSpPr/>
            <p:nvPr/>
          </p:nvSpPr>
          <p:spPr>
            <a:xfrm>
              <a:off x="6642636" y="2535315"/>
              <a:ext cx="63115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</a:rPr>
                <a:t>同理：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3792" y="2503976"/>
              <a:ext cx="1152244" cy="798645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360372" y="2427855"/>
            <a:ext cx="446208" cy="702120"/>
            <a:chOff x="8360372" y="2427855"/>
            <a:chExt cx="446208" cy="702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8360372" y="2427855"/>
                  <a:ext cx="446208" cy="24622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372" y="2427855"/>
                  <a:ext cx="446208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11842" r="-3947" b="-1627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8360372" y="2883754"/>
                  <a:ext cx="446208" cy="24622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372" y="2883754"/>
                  <a:ext cx="446208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1842" r="-3947" b="-1904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94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3401E96-C60D-4A69-B521-ADB13B72E9CF}"/>
              </a:ext>
            </a:extLst>
          </p:cNvPr>
          <p:cNvSpPr/>
          <p:nvPr/>
        </p:nvSpPr>
        <p:spPr>
          <a:xfrm>
            <a:off x="434636" y="709288"/>
            <a:ext cx="8385836" cy="2013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链式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求导</a:t>
            </a:r>
            <a:r>
              <a:rPr lang="zh-CN" altLang="zh-CN" dirty="0">
                <a:latin typeface="+mn-ea"/>
                <a:ea typeface="+mn-ea"/>
              </a:rPr>
              <a:t>实现了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dirty="0">
                <a:latin typeface="+mn-ea"/>
                <a:ea typeface="+mn-ea"/>
              </a:rPr>
              <a:t>对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某个自变量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求偏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导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如同，</a:t>
            </a:r>
            <a:r>
              <a:rPr lang="zh-CN" altLang="zh-CN" dirty="0" smtClean="0">
                <a:latin typeface="+mn-ea"/>
                <a:ea typeface="+mn-ea"/>
              </a:rPr>
              <a:t>将</a:t>
            </a:r>
            <a:r>
              <a:rPr lang="zh-CN" altLang="zh-CN" u="wavyDbl" dirty="0">
                <a:latin typeface="+mn-ea"/>
                <a:ea typeface="+mn-ea"/>
              </a:rPr>
              <a:t>损失误差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从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输出端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向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端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反向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逐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层传播</a:t>
            </a:r>
            <a:r>
              <a:rPr lang="zh-CN" altLang="zh-CN" dirty="0">
                <a:latin typeface="+mn-ea"/>
                <a:ea typeface="+mn-ea"/>
              </a:rPr>
              <a:t>，</a:t>
            </a:r>
            <a:r>
              <a:rPr lang="zh-CN" altLang="zh-CN" u="wavyDbl" dirty="0">
                <a:latin typeface="+mn-ea"/>
                <a:ea typeface="+mn-ea"/>
              </a:rPr>
              <a:t>通过这个传播</a:t>
            </a:r>
            <a:r>
              <a:rPr lang="zh-CN" altLang="zh-CN" u="wavyDbl" dirty="0" smtClean="0">
                <a:latin typeface="+mn-ea"/>
                <a:ea typeface="+mn-ea"/>
              </a:rPr>
              <a:t>过程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该自变量取值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442913" indent="-174625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由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梯度下降法</a:t>
            </a:r>
            <a:r>
              <a:rPr lang="zh-CN" altLang="en-US" dirty="0" smtClean="0">
                <a:latin typeface="+mn-ea"/>
                <a:ea typeface="+mn-ea"/>
              </a:rPr>
              <a:t>可知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dirty="0">
                <a:latin typeface="+mn-ea"/>
                <a:ea typeface="+mn-ea"/>
              </a:rPr>
              <a:t>只要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沿着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损失函数梯度的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反方向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更新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参数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就能够</a:t>
            </a:r>
            <a:r>
              <a:rPr lang="zh-CN" altLang="zh-CN" u="wavyDbl" dirty="0" smtClean="0">
                <a:latin typeface="+mn-ea"/>
                <a:ea typeface="+mn-ea"/>
              </a:rPr>
              <a:t>使损失函数</a:t>
            </a:r>
            <a:r>
              <a:rPr lang="zh-CN" altLang="zh-CN" u="wavyDbl" dirty="0">
                <a:latin typeface="+mn-ea"/>
                <a:ea typeface="+mn-ea"/>
              </a:rPr>
              <a:t>下降最快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872" y="256191"/>
            <a:ext cx="11037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buClr>
                <a:schemeClr val="bg1"/>
              </a:buClr>
              <a:buSzPct val="80000"/>
            </a:pPr>
            <a:r>
              <a:rPr lang="zh-CN" altLang="en-US" sz="2000" dirty="0">
                <a:latin typeface="+mn-ea"/>
              </a:rPr>
              <a:t>链式求导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401E96-C60D-4A69-B521-ADB13B72E9CF}"/>
              </a:ext>
            </a:extLst>
          </p:cNvPr>
          <p:cNvSpPr/>
          <p:nvPr/>
        </p:nvSpPr>
        <p:spPr>
          <a:xfrm>
            <a:off x="625981" y="4869160"/>
            <a:ext cx="8021217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</a:rPr>
              <a:t>神经网络中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zh-CN" u="wavyDbl" dirty="0" smtClean="0">
                <a:solidFill>
                  <a:srgbClr val="FF0000"/>
                </a:solidFill>
                <a:latin typeface="+mn-ea"/>
                <a:ea typeface="+mn-ea"/>
              </a:rPr>
              <a:t>任意</a:t>
            </a:r>
            <a:r>
              <a:rPr lang="zh-CN" altLang="zh-CN" u="wavyDbl" dirty="0">
                <a:solidFill>
                  <a:srgbClr val="FF0000"/>
                </a:solidFill>
                <a:latin typeface="+mn-ea"/>
                <a:ea typeface="+mn-ea"/>
              </a:rPr>
              <a:t>一个参数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相对于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损失函数的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导数</a:t>
            </a:r>
            <a:r>
              <a:rPr lang="zh-CN" altLang="en-US" u="wavyDbl" dirty="0" smtClean="0">
                <a:latin typeface="+mn-ea"/>
                <a:ea typeface="+mn-ea"/>
              </a:rPr>
              <a:t>均</a:t>
            </a:r>
            <a:r>
              <a:rPr lang="zh-CN" altLang="zh-CN" u="wavyDbl" dirty="0" smtClean="0">
                <a:latin typeface="+mn-ea"/>
                <a:ea typeface="+mn-ea"/>
              </a:rPr>
              <a:t>可</a:t>
            </a:r>
            <a:r>
              <a:rPr lang="zh-CN" altLang="zh-CN" u="wavyDbl" dirty="0">
                <a:latin typeface="+mn-ea"/>
                <a:ea typeface="+mn-ea"/>
              </a:rPr>
              <a:t>通过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链式求导</a:t>
            </a:r>
            <a:r>
              <a:rPr lang="zh-CN" altLang="zh-CN" dirty="0" smtClean="0">
                <a:latin typeface="+mn-ea"/>
                <a:ea typeface="+mn-ea"/>
              </a:rPr>
              <a:t>得到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latin typeface="+mn-ea"/>
                <a:ea typeface="+mn-ea"/>
              </a:rPr>
              <a:t>这</a:t>
            </a:r>
            <a:r>
              <a:rPr lang="zh-CN" altLang="en-US" dirty="0">
                <a:latin typeface="+mn-ea"/>
                <a:ea typeface="+mn-ea"/>
              </a:rPr>
              <a:t>个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求导过程</a:t>
            </a:r>
            <a:r>
              <a:rPr lang="zh-CN" altLang="en-US" dirty="0" smtClean="0">
                <a:latin typeface="+mn-ea"/>
                <a:ea typeface="+mn-ea"/>
              </a:rPr>
              <a:t>即</a:t>
            </a:r>
            <a:r>
              <a:rPr lang="zh-CN" altLang="zh-CN" dirty="0" smtClean="0">
                <a:latin typeface="+mn-ea"/>
                <a:ea typeface="+mn-ea"/>
              </a:rPr>
              <a:t>可视</a:t>
            </a:r>
            <a:r>
              <a:rPr lang="zh-CN" altLang="zh-CN" dirty="0">
                <a:latin typeface="+mn-ea"/>
                <a:ea typeface="+mn-ea"/>
              </a:rPr>
              <a:t>为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反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向传播</a:t>
            </a:r>
            <a:r>
              <a:rPr lang="zh-CN" altLang="zh-CN" dirty="0" smtClean="0">
                <a:latin typeface="+mn-ea"/>
                <a:ea typeface="+mn-ea"/>
              </a:rPr>
              <a:t>过程。</a:t>
            </a:r>
            <a:endParaRPr lang="zh-CN" altLang="zh-CN" dirty="0"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4636" y="2852936"/>
            <a:ext cx="8385836" cy="1751377"/>
            <a:chOff x="434636" y="2852936"/>
            <a:chExt cx="8385836" cy="1751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3401E96-C60D-4A69-B521-ADB13B72E9CF}"/>
                    </a:ext>
                  </a:extLst>
                </p:cNvPr>
                <p:cNvSpPr/>
                <p:nvPr/>
              </p:nvSpPr>
              <p:spPr>
                <a:xfrm>
                  <a:off x="1284916" y="3860520"/>
                  <a:ext cx="7175516" cy="74379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indent="-268288">
                    <a:lnSpc>
                      <a:spcPts val="29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latin typeface="+mn-ea"/>
                      <a:ea typeface="+mn-ea"/>
                    </a:rPr>
                    <a:t>式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𝜼</m:t>
                      </m:r>
                    </m:oMath>
                  </a14:m>
                  <a:r>
                    <a:rPr lang="zh-CN" altLang="zh-CN" dirty="0" smtClean="0">
                      <a:latin typeface="+mn-ea"/>
                      <a:ea typeface="+mn-ea"/>
                    </a:rPr>
                    <a:t>也称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学习率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learning rate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dirty="0">
                      <a:latin typeface="+mn-ea"/>
                      <a:ea typeface="+mn-ea"/>
                    </a:rPr>
                    <a:t>其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大小</a:t>
                  </a:r>
                  <a:r>
                    <a:rPr lang="zh-CN" altLang="zh-CN" dirty="0">
                      <a:latin typeface="+mn-ea"/>
                      <a:ea typeface="+mn-ea"/>
                    </a:rPr>
                    <a:t>会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影响模型参数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收敛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速度</a:t>
                  </a:r>
                  <a:r>
                    <a:rPr lang="zh-CN" altLang="en-US" dirty="0">
                      <a:latin typeface="+mn-ea"/>
                      <a:ea typeface="+mn-ea"/>
                    </a:rPr>
                    <a:t>。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    </a:t>
                  </a:r>
                </a:p>
                <a:p>
                  <a:pPr marL="268288">
                    <a:lnSpc>
                      <a:spcPts val="2900"/>
                    </a:lnSpc>
                    <a:spcAft>
                      <a:spcPts val="1200"/>
                    </a:spcAft>
                    <a:buClr>
                      <a:srgbClr val="FF0000"/>
                    </a:buClr>
                    <a:buSzPct val="80000"/>
                  </a:pPr>
                  <a:r>
                    <a:rPr lang="en-US" altLang="zh-CN" dirty="0">
                      <a:latin typeface="+mn-ea"/>
                      <a:ea typeface="+mn-ea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𝛁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𝛉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𝑳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𝛉</m:t>
                          </m:r>
                        </m:e>
                      </m:d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是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损失函数对参数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𝜽</m:t>
                      </m:r>
                    </m:oMath>
                  </a14:m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求偏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导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结果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。</a:t>
                  </a:r>
                  <a:endParaRPr lang="zh-CN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3401E96-C60D-4A69-B521-ADB13B72E9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916" y="3860520"/>
                  <a:ext cx="7175516" cy="743793"/>
                </a:xfrm>
                <a:prstGeom prst="rect">
                  <a:avLst/>
                </a:prstGeom>
                <a:blipFill>
                  <a:blip r:embed="rId2"/>
                  <a:stretch>
                    <a:fillRect l="-2039" t="-5738" r="-1954"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/>
            <p:cNvGrpSpPr/>
            <p:nvPr/>
          </p:nvGrpSpPr>
          <p:grpSpPr>
            <a:xfrm>
              <a:off x="434636" y="2852936"/>
              <a:ext cx="8385836" cy="934278"/>
              <a:chOff x="434636" y="2852936"/>
              <a:chExt cx="8385836" cy="93427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434636" y="2852936"/>
                <a:ext cx="8385836" cy="933008"/>
                <a:chOff x="434636" y="2852936"/>
                <a:chExt cx="8385836" cy="933008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3728" y="3429000"/>
                  <a:ext cx="2448272" cy="35694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53401E96-C60D-4A69-B521-ADB13B72E9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636" y="2852936"/>
                      <a:ext cx="8385836" cy="689741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pPr marL="442913" indent="-174625">
                        <a:lnSpc>
                          <a:spcPts val="2900"/>
                        </a:lnSpc>
                        <a:spcAft>
                          <a:spcPts val="120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Char char="Ø"/>
                      </a:pPr>
                      <a:r>
                        <a:rPr lang="zh-CN" altLang="zh-CN" dirty="0" smtClean="0">
                          <a:latin typeface="+mn-ea"/>
                          <a:ea typeface="+mn-ea"/>
                        </a:rPr>
                        <a:t>因此</a:t>
                      </a:r>
                      <a:r>
                        <a:rPr lang="zh-CN" altLang="zh-CN" dirty="0">
                          <a:latin typeface="+mn-ea"/>
                          <a:ea typeface="+mn-ea"/>
                        </a:rPr>
                        <a:t>，假设损失函数</a:t>
                      </a:r>
                      <a14:m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𝑳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𝜽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latin typeface="+mn-ea"/>
                          <a:ea typeface="+mn-ea"/>
                        </a:rPr>
                        <a:t>（</a:t>
                      </a:r>
                      <a14:m>
                        <m:oMath xmlns:m="http://schemas.openxmlformats.org/officeDocument/2006/math"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𝜽</m:t>
                          </m:r>
                        </m:oMath>
                      </a14:m>
                      <a:r>
                        <a:rPr lang="zh-CN" altLang="zh-CN" dirty="0">
                          <a:latin typeface="+mn-ea"/>
                          <a:ea typeface="+mn-ea"/>
                        </a:rPr>
                        <a:t>为参数），可使用如下梯度下降算法对参数</a:t>
                      </a:r>
                      <a14:m>
                        <m:oMath xmlns:m="http://schemas.openxmlformats.org/officeDocument/2006/math"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𝜽</m:t>
                          </m:r>
                        </m:oMath>
                      </a14:m>
                      <a:r>
                        <a:rPr lang="zh-CN" altLang="zh-CN" dirty="0">
                          <a:latin typeface="+mn-ea"/>
                          <a:ea typeface="+mn-ea"/>
                        </a:rPr>
                        <a:t>进行更新</a:t>
                      </a:r>
                      <a:r>
                        <a:rPr lang="zh-CN" altLang="zh-CN" dirty="0" smtClean="0">
                          <a:latin typeface="+mn-ea"/>
                          <a:ea typeface="+mn-ea"/>
                        </a:rPr>
                        <a:t>：</a:t>
                      </a:r>
                      <a:endParaRPr lang="zh-CN" altLang="zh-CN" dirty="0">
                        <a:latin typeface="+mn-ea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53401E96-C60D-4A69-B521-ADB13B72E9C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4636" y="2852936"/>
                      <a:ext cx="8385836" cy="68974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6195" r="-1235" b="-203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2424" y="3298139"/>
                <a:ext cx="1977336" cy="48907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648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439292" y="3020106"/>
                <a:ext cx="7805116" cy="3006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zh-CN" dirty="0" smtClean="0">
                    <a:latin typeface="+mn-ea"/>
                    <a:ea typeface="+mn-ea"/>
                  </a:rPr>
                  <a:t>图</a:t>
                </a:r>
                <a:r>
                  <a:rPr lang="zh-CN" altLang="en-US" dirty="0" smtClean="0">
                    <a:latin typeface="+mn-ea"/>
                    <a:ea typeface="+mn-ea"/>
                  </a:rPr>
                  <a:t>示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因此，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权值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在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下一轮迭代中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zh-CN" dirty="0">
                    <a:latin typeface="+mn-ea"/>
                    <a:ea typeface="+mn-ea"/>
                  </a:rPr>
                  <a:t>被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调整</a:t>
                </a:r>
                <a:r>
                  <a:rPr lang="zh-CN" altLang="zh-CN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：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各部分代入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3020106"/>
                <a:ext cx="7805116" cy="300660"/>
              </a:xfrm>
              <a:prstGeom prst="rect">
                <a:avLst/>
              </a:prstGeom>
              <a:blipFill>
                <a:blip r:embed="rId2"/>
                <a:stretch>
                  <a:fillRect l="-1328" t="-24000" r="-1172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39292" y="247785"/>
                <a:ext cx="2389500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dirty="0">
                    <a:latin typeface="+mn-ea"/>
                  </a:rPr>
                  <a:t>通过链式求导调</a:t>
                </a:r>
                <a:r>
                  <a:rPr lang="zh-CN" altLang="en-US" sz="2000" dirty="0" smtClean="0">
                    <a:latin typeface="+mn-ea"/>
                  </a:rPr>
                  <a:t>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247785"/>
                <a:ext cx="2389500" cy="307777"/>
              </a:xfrm>
              <a:prstGeom prst="rect">
                <a:avLst/>
              </a:prstGeom>
              <a:blipFill>
                <a:blip r:embed="rId3"/>
                <a:stretch>
                  <a:fillRect l="-6378" t="-30000" r="-2296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190" y="185623"/>
            <a:ext cx="5558766" cy="26348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580111"/>
            <a:ext cx="7640485" cy="496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439292" y="4365104"/>
                <a:ext cx="8302936" cy="13373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按同样方法</a:t>
                </a:r>
                <a:r>
                  <a:rPr lang="zh-CN" altLang="zh-CN" dirty="0">
                    <a:latin typeface="+mn-ea"/>
                    <a:ea typeface="+mn-ea"/>
                  </a:rPr>
                  <a:t>，可调整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以及其它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图中未显示参数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zh-CN" dirty="0">
                    <a:latin typeface="+mn-ea"/>
                    <a:ea typeface="+mn-ea"/>
                  </a:rPr>
                  <a:t>。</a:t>
                </a:r>
                <a:r>
                  <a:rPr lang="zh-CN" altLang="zh-CN" dirty="0" smtClean="0">
                    <a:latin typeface="+mn-ea"/>
                    <a:ea typeface="+mn-ea"/>
                  </a:rPr>
                  <a:t>经过</a:t>
                </a:r>
                <a:r>
                  <a:rPr lang="zh-CN" altLang="en-US" dirty="0">
                    <a:latin typeface="+mn-ea"/>
                    <a:ea typeface="+mn-ea"/>
                  </a:rPr>
                  <a:t>如此</a:t>
                </a:r>
                <a:r>
                  <a:rPr lang="zh-CN" altLang="zh-CN" dirty="0" smtClean="0">
                    <a:latin typeface="+mn-ea"/>
                    <a:ea typeface="+mn-ea"/>
                  </a:rPr>
                  <a:t>调整</a:t>
                </a:r>
                <a:r>
                  <a:rPr lang="zh-CN" altLang="zh-CN" dirty="0">
                    <a:latin typeface="+mn-ea"/>
                    <a:ea typeface="+mn-ea"/>
                  </a:rPr>
                  <a:t>，在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模型参数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新的取值</a:t>
                </a:r>
                <a:r>
                  <a:rPr lang="zh-CN" altLang="zh-CN" dirty="0">
                    <a:latin typeface="+mn-ea"/>
                    <a:ea typeface="+mn-ea"/>
                  </a:rPr>
                  <a:t>作用下，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就</a:t>
                </a:r>
                <a:r>
                  <a:rPr lang="zh-CN" altLang="zh-CN" dirty="0">
                    <a:latin typeface="+mn-ea"/>
                    <a:ea typeface="+mn-ea"/>
                  </a:rPr>
                  <a:t>会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以最快下降方式逐渐减少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直至减少到最小值</a:t>
                </a:r>
                <a:r>
                  <a:rPr lang="zh-CN" altLang="zh-CN" dirty="0">
                    <a:latin typeface="+mn-ea"/>
                    <a:ea typeface="+mn-ea"/>
                  </a:rPr>
                  <a:t>（即全局最小值）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当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:r>
                  <a:rPr lang="en-US" altLang="zh-CN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en-US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dirty="0" smtClean="0">
                    <a:latin typeface="+mn-ea"/>
                    <a:ea typeface="+mn-ea"/>
                  </a:rPr>
                  <a:t>达到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dirty="0" smtClean="0">
                    <a:latin typeface="+mn-ea"/>
                    <a:ea typeface="+mn-ea"/>
                  </a:rPr>
                  <a:t>时，此时的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dirty="0" smtClean="0">
                    <a:latin typeface="+mn-ea"/>
                    <a:ea typeface="+mn-ea"/>
                  </a:rPr>
                  <a:t>即为通过学习得到的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最优参数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4365104"/>
                <a:ext cx="8302936" cy="1337354"/>
              </a:xfrm>
              <a:prstGeom prst="rect">
                <a:avLst/>
              </a:prstGeom>
              <a:blipFill>
                <a:blip r:embed="rId6"/>
                <a:stretch>
                  <a:fillRect l="-1248" t="-4566" r="-1762" b="-11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357449" y="953569"/>
            <a:ext cx="2269991" cy="802641"/>
            <a:chOff x="357449" y="953569"/>
            <a:chExt cx="2269991" cy="80264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552" y="1158988"/>
              <a:ext cx="2087888" cy="597222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 bwMode="auto">
            <a:xfrm>
              <a:off x="357449" y="953569"/>
              <a:ext cx="262748" cy="178260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004046" y="707348"/>
            <a:ext cx="268217" cy="1472025"/>
            <a:chOff x="5004046" y="707348"/>
            <a:chExt cx="268217" cy="1472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5004048" y="707348"/>
                  <a:ext cx="2682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8" y="707348"/>
                  <a:ext cx="268215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364" r="-2273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5004047" y="1342847"/>
                  <a:ext cx="2682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7" y="1342847"/>
                  <a:ext cx="268215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364" r="-2273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5004046" y="1933152"/>
                  <a:ext cx="2682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6" y="1933152"/>
                  <a:ext cx="268215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364" r="-2273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44408" y="3473604"/>
                <a:ext cx="2682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08" y="3473604"/>
                <a:ext cx="268215" cy="246221"/>
              </a:xfrm>
              <a:prstGeom prst="rect">
                <a:avLst/>
              </a:prstGeom>
              <a:blipFill rotWithShape="0">
                <a:blip r:embed="rId11"/>
                <a:stretch>
                  <a:fillRect l="-9091" r="-4545" b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 bwMode="auto">
          <a:xfrm>
            <a:off x="411584" y="611452"/>
            <a:ext cx="23895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633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8887" y="260648"/>
            <a:ext cx="392708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神经网络参数优化：梯度</a:t>
            </a:r>
            <a:r>
              <a:rPr lang="zh-CN" altLang="en-US" sz="2000" dirty="0" smtClean="0"/>
              <a:t>下降方法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9C25A1-6039-4B1C-8F1F-BBF9D4CD71FD}"/>
              </a:ext>
            </a:extLst>
          </p:cNvPr>
          <p:cNvSpPr/>
          <p:nvPr/>
        </p:nvSpPr>
        <p:spPr>
          <a:xfrm>
            <a:off x="438123" y="683460"/>
            <a:ext cx="4997973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</a:rPr>
              <a:t>梯度下降算法</a:t>
            </a:r>
            <a:r>
              <a:rPr lang="zh-CN" altLang="zh-CN" dirty="0" smtClean="0">
                <a:latin typeface="+mn-ea"/>
                <a:ea typeface="+mn-ea"/>
              </a:rPr>
              <a:t>可分为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批量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小批量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endParaRPr lang="en-US" altLang="zh-CN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28EF23-9DF5-44CA-A275-2B793EE66407}"/>
                  </a:ext>
                </a:extLst>
              </p:cNvPr>
              <p:cNvSpPr/>
              <p:nvPr/>
            </p:nvSpPr>
            <p:spPr>
              <a:xfrm>
                <a:off x="755576" y="1348457"/>
                <a:ext cx="7986652" cy="380873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批量梯度下降</a:t>
                </a:r>
                <a:r>
                  <a:rPr lang="zh-CN" altLang="en-US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latin typeface="+mn-ea"/>
                    <a:ea typeface="+mn-ea"/>
                  </a:rPr>
                  <a:t>在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整个训练集</a:t>
                </a:r>
                <a:r>
                  <a:rPr lang="zh-CN" altLang="zh-CN" sz="1600" dirty="0">
                    <a:latin typeface="+mn-ea"/>
                    <a:ea typeface="+mn-ea"/>
                  </a:rPr>
                  <a:t>上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计算损失误差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4625">
                  <a:lnSpc>
                    <a:spcPts val="2900"/>
                  </a:lnSpc>
                  <a:spcAft>
                    <a:spcPts val="180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若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集较大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，会</a:t>
                </a:r>
                <a:r>
                  <a:rPr lang="zh-CN" altLang="zh-CN" sz="1600" dirty="0">
                    <a:latin typeface="+mn-ea"/>
                    <a:ea typeface="+mn-ea"/>
                  </a:rPr>
                  <a:t>因内存容量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不足</a:t>
                </a:r>
                <a:r>
                  <a:rPr lang="zh-CN" altLang="en-US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无法</a:t>
                </a:r>
                <a:r>
                  <a:rPr lang="zh-CN" altLang="zh-CN" sz="1600" dirty="0">
                    <a:latin typeface="+mn-ea"/>
                    <a:ea typeface="+mn-ea"/>
                  </a:rPr>
                  <a:t>完成梯度计算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176213" indent="-176213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随机梯度下降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使用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训练集</a:t>
                </a:r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每个样本</a:t>
                </a:r>
                <a:r>
                  <a:rPr lang="zh-CN" altLang="en-US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来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分别更新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4625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因为</a:t>
                </a:r>
                <a:r>
                  <a:rPr lang="zh-CN" altLang="zh-CN" sz="1600" dirty="0">
                    <a:latin typeface="+mn-ea"/>
                    <a:ea typeface="+mn-ea"/>
                  </a:rPr>
                  <a:t>随机梯度下降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每次迭代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只使用一个样本</a:t>
                </a:r>
                <a:r>
                  <a:rPr lang="zh-CN" altLang="zh-CN" sz="1600" dirty="0">
                    <a:latin typeface="+mn-ea"/>
                    <a:ea typeface="+mn-ea"/>
                  </a:rPr>
                  <a:t>，导致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梯度方向具有很大的波动</a:t>
                </a:r>
                <a:r>
                  <a:rPr lang="zh-CN" altLang="zh-CN" sz="1600" dirty="0">
                    <a:latin typeface="+mn-ea"/>
                    <a:ea typeface="+mn-ea"/>
                  </a:rPr>
                  <a:t>，因此其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收敛速度</a:t>
                </a:r>
                <a:r>
                  <a:rPr lang="zh-CN" altLang="zh-CN" sz="1600" dirty="0">
                    <a:latin typeface="+mn-ea"/>
                    <a:ea typeface="+mn-ea"/>
                  </a:rPr>
                  <a:t>通常较慢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4625" algn="just">
                  <a:lnSpc>
                    <a:spcPts val="2900"/>
                  </a:lnSpc>
                  <a:spcAft>
                    <a:spcPts val="180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不过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latin typeface="+mn-ea"/>
                    <a:ea typeface="+mn-ea"/>
                  </a:rPr>
                  <a:t>随机梯度下降的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随机性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有助于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跳出局部最优解</a:t>
                </a:r>
                <a:r>
                  <a:rPr lang="zh-CN" altLang="zh-CN" sz="1600" dirty="0">
                    <a:latin typeface="+mn-ea"/>
                    <a:ea typeface="+mn-ea"/>
                  </a:rPr>
                  <a:t>，有时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可能找到更好的解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176213" indent="-176213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小批量梯度下降</a:t>
                </a:r>
                <a:r>
                  <a:rPr lang="zh-CN" altLang="en-US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latin typeface="+mn-ea"/>
                    <a:ea typeface="+mn-ea"/>
                  </a:rPr>
                  <a:t>选取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训练集</a:t>
                </a:r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小批量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样本</a:t>
                </a:r>
                <a:r>
                  <a:rPr lang="zh-CN" altLang="en-US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4625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根据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每一批量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样本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得到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的累加误差</a:t>
                </a:r>
                <a:r>
                  <a:rPr lang="zh-CN" altLang="zh-CN" sz="1600" dirty="0">
                    <a:latin typeface="+mn-ea"/>
                    <a:ea typeface="+mn-ea"/>
                  </a:rPr>
                  <a:t>来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更新参数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>
                    <a:latin typeface="+mn-ea"/>
                    <a:ea typeface="+mn-ea"/>
                  </a:rPr>
                  <a:t>如此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保证训练过程更稳定</a:t>
                </a:r>
                <a:r>
                  <a:rPr lang="zh-CN" altLang="zh-CN" sz="1600" dirty="0">
                    <a:latin typeface="+mn-ea"/>
                    <a:ea typeface="+mn-ea"/>
                  </a:rPr>
                  <a:t>，而且采用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批量训练</a:t>
                </a:r>
                <a:r>
                  <a:rPr lang="zh-CN" altLang="zh-CN" sz="1600" dirty="0">
                    <a:latin typeface="+mn-ea"/>
                    <a:ea typeface="+mn-ea"/>
                  </a:rPr>
                  <a:t>方法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也可利用矩阵计算优势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因此成为</a:t>
                </a:r>
                <a:r>
                  <a:rPr lang="zh-CN" altLang="zh-CN" sz="1600" dirty="0">
                    <a:latin typeface="+mn-ea"/>
                    <a:ea typeface="+mn-ea"/>
                  </a:rPr>
                  <a:t>目前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最常用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下降算法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28EF23-9DF5-44CA-A275-2B793EE66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348457"/>
                <a:ext cx="7986652" cy="3808735"/>
              </a:xfrm>
              <a:prstGeom prst="rect">
                <a:avLst/>
              </a:prstGeom>
              <a:blipFill>
                <a:blip r:embed="rId2"/>
                <a:stretch>
                  <a:fillRect l="-1221" t="-1120" r="-1527" b="-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1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638303" y="1206637"/>
            <a:ext cx="143152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反向求偏导：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658602" y="1795783"/>
            <a:ext cx="716459" cy="666464"/>
            <a:chOff x="620197" y="1722069"/>
            <a:chExt cx="716459" cy="666464"/>
          </a:xfrm>
        </p:grpSpPr>
        <p:sp>
          <p:nvSpPr>
            <p:cNvPr id="41" name="矩形 40"/>
            <p:cNvSpPr/>
            <p:nvPr/>
          </p:nvSpPr>
          <p:spPr bwMode="auto">
            <a:xfrm>
              <a:off x="620197" y="1916832"/>
              <a:ext cx="279395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</a:rPr>
                <a:t>①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926335" y="1722069"/>
                  <a:ext cx="410321" cy="6664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335" y="1722069"/>
                  <a:ext cx="410321" cy="6664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/>
          <p:cNvGrpSpPr/>
          <p:nvPr/>
        </p:nvGrpSpPr>
        <p:grpSpPr>
          <a:xfrm>
            <a:off x="4418931" y="1798159"/>
            <a:ext cx="653502" cy="665888"/>
            <a:chOff x="1466603" y="1751604"/>
            <a:chExt cx="1074614" cy="665888"/>
          </a:xfrm>
        </p:grpSpPr>
        <p:cxnSp>
          <p:nvCxnSpPr>
            <p:cNvPr id="50" name="直接箭头连接符 49"/>
            <p:cNvCxnSpPr/>
            <p:nvPr/>
          </p:nvCxnSpPr>
          <p:spPr bwMode="auto">
            <a:xfrm>
              <a:off x="1466603" y="2098631"/>
              <a:ext cx="34193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1808535" y="1751604"/>
                  <a:ext cx="732682" cy="66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𝒅𝒚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535" y="1751604"/>
                  <a:ext cx="732682" cy="66588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088576" y="1988840"/>
                <a:ext cx="1059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76" y="1988840"/>
                <a:ext cx="105958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49" t="-19565" r="-32759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圆角矩形标注 52"/>
              <p:cNvSpPr/>
              <p:nvPr/>
            </p:nvSpPr>
            <p:spPr bwMode="auto">
              <a:xfrm>
                <a:off x="7344516" y="1031218"/>
                <a:ext cx="1224136" cy="436115"/>
              </a:xfrm>
              <a:prstGeom prst="wedgeRoundRectCallout">
                <a:avLst>
                  <a:gd name="adj1" fmla="val -81957"/>
                  <a:gd name="adj2" fmla="val 121021"/>
                  <a:gd name="adj3" fmla="val 16667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3" name="圆角矩形标注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4516" y="1031218"/>
                <a:ext cx="1224136" cy="436115"/>
              </a:xfrm>
              <a:prstGeom prst="wedgeRoundRectCallout">
                <a:avLst>
                  <a:gd name="adj1" fmla="val -81957"/>
                  <a:gd name="adj2" fmla="val 121021"/>
                  <a:gd name="adj3" fmla="val 16667"/>
                </a:avLst>
              </a:prstGeom>
              <a:blipFill rotWithShape="0">
                <a:blip r:embed="rId5"/>
                <a:stretch>
                  <a:fillRect r="-10409"/>
                </a:stretch>
              </a:blip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 bwMode="auto">
          <a:xfrm>
            <a:off x="6012160" y="693303"/>
            <a:ext cx="288032" cy="33329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320179" y="445366"/>
            <a:ext cx="242768" cy="818831"/>
            <a:chOff x="4320179" y="445366"/>
            <a:chExt cx="242768" cy="818831"/>
          </a:xfrm>
        </p:grpSpPr>
        <p:sp>
          <p:nvSpPr>
            <p:cNvPr id="56" name="矩形 55"/>
            <p:cNvSpPr/>
            <p:nvPr/>
          </p:nvSpPr>
          <p:spPr bwMode="auto">
            <a:xfrm>
              <a:off x="4320179" y="445366"/>
              <a:ext cx="242767" cy="28803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4320180" y="976166"/>
              <a:ext cx="242767" cy="28803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65" y="1862930"/>
            <a:ext cx="2648728" cy="2293899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59" name="组合 58"/>
          <p:cNvGrpSpPr/>
          <p:nvPr/>
        </p:nvGrpSpPr>
        <p:grpSpPr>
          <a:xfrm>
            <a:off x="3667655" y="2555851"/>
            <a:ext cx="877549" cy="664349"/>
            <a:chOff x="620197" y="1731122"/>
            <a:chExt cx="877549" cy="664349"/>
          </a:xfrm>
        </p:grpSpPr>
        <p:sp>
          <p:nvSpPr>
            <p:cNvPr id="60" name="矩形 59"/>
            <p:cNvSpPr/>
            <p:nvPr/>
          </p:nvSpPr>
          <p:spPr bwMode="auto">
            <a:xfrm>
              <a:off x="620197" y="1916832"/>
              <a:ext cx="279395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宋体" panose="02010600030101010101" pitchFamily="2" charset="-122"/>
                </a:rPr>
                <a:t>②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840258" y="1731122"/>
                  <a:ext cx="657488" cy="6643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58" y="1731122"/>
                  <a:ext cx="657488" cy="66434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4455143" y="2601116"/>
                <a:ext cx="3863723" cy="5741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𝒅𝒚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𝝋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143" y="2601116"/>
                <a:ext cx="3863723" cy="5741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/>
          <p:cNvGrpSpPr/>
          <p:nvPr/>
        </p:nvGrpSpPr>
        <p:grpSpPr>
          <a:xfrm>
            <a:off x="3879079" y="3303090"/>
            <a:ext cx="4440916" cy="664349"/>
            <a:chOff x="3964740" y="3493821"/>
            <a:chExt cx="4440916" cy="6643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3964740" y="3493821"/>
                  <a:ext cx="657488" cy="6643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740" y="3493821"/>
                  <a:ext cx="657488" cy="66434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4541933" y="3541213"/>
                  <a:ext cx="3863723" cy="57413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𝒅𝒚</m:t>
                            </m:r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933" y="3541213"/>
                  <a:ext cx="3863723" cy="5741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矩形 65"/>
          <p:cNvSpPr/>
          <p:nvPr/>
        </p:nvSpPr>
        <p:spPr bwMode="auto">
          <a:xfrm>
            <a:off x="3950671" y="1807212"/>
            <a:ext cx="4392030" cy="2160227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676708" y="4131390"/>
            <a:ext cx="784489" cy="619016"/>
            <a:chOff x="3658602" y="4363651"/>
            <a:chExt cx="784489" cy="619016"/>
          </a:xfrm>
        </p:grpSpPr>
        <p:sp>
          <p:nvSpPr>
            <p:cNvPr id="68" name="矩形 67"/>
            <p:cNvSpPr/>
            <p:nvPr/>
          </p:nvSpPr>
          <p:spPr bwMode="auto">
            <a:xfrm>
              <a:off x="3658602" y="4576035"/>
              <a:ext cx="279395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宋体" panose="02010600030101010101" pitchFamily="2" charset="-122"/>
                </a:rPr>
                <a:t>③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3888132" y="4363651"/>
                  <a:ext cx="55495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𝒃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132" y="4363651"/>
                  <a:ext cx="554959" cy="6190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4238200" y="4131711"/>
                <a:ext cx="2302232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𝒅𝒚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00" y="4131711"/>
                <a:ext cx="2302232" cy="66646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3914875" y="4832948"/>
                <a:ext cx="601027" cy="66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875" y="4832948"/>
                <a:ext cx="601027" cy="66434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4418931" y="4824790"/>
                <a:ext cx="2925673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𝒅𝒚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931" y="4824790"/>
                <a:ext cx="2925673" cy="66646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/>
          <p:cNvGrpSpPr/>
          <p:nvPr/>
        </p:nvGrpSpPr>
        <p:grpSpPr>
          <a:xfrm>
            <a:off x="3914787" y="5476297"/>
            <a:ext cx="3429729" cy="672507"/>
            <a:chOff x="3914787" y="5476297"/>
            <a:chExt cx="3429729" cy="672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3914787" y="5484455"/>
                  <a:ext cx="601027" cy="6643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787" y="5484455"/>
                  <a:ext cx="601027" cy="66434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4418843" y="5476297"/>
                  <a:ext cx="2925673" cy="6664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𝒅𝒚</m:t>
                            </m:r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843" y="5476297"/>
                  <a:ext cx="2925673" cy="66646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矩形 75"/>
          <p:cNvSpPr/>
          <p:nvPr/>
        </p:nvSpPr>
        <p:spPr bwMode="auto">
          <a:xfrm>
            <a:off x="3950671" y="4104508"/>
            <a:ext cx="3357633" cy="2038253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6852100" y="1939982"/>
                <a:ext cx="13181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100" y="1939982"/>
                <a:ext cx="1318118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3241" r="-926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7308304" y="4679059"/>
                <a:ext cx="15056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679059"/>
                <a:ext cx="1505669" cy="307777"/>
              </a:xfrm>
              <a:prstGeom prst="rect">
                <a:avLst/>
              </a:prstGeom>
              <a:blipFill rotWithShape="0">
                <a:blip r:embed="rId18"/>
                <a:stretch>
                  <a:fillRect l="-3239" r="-81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/>
          <p:cNvGrpSpPr/>
          <p:nvPr/>
        </p:nvGrpSpPr>
        <p:grpSpPr>
          <a:xfrm>
            <a:off x="2051720" y="332656"/>
            <a:ext cx="4248472" cy="1042290"/>
            <a:chOff x="2051720" y="332656"/>
            <a:chExt cx="4248472" cy="1042290"/>
          </a:xfrm>
        </p:grpSpPr>
        <p:pic>
          <p:nvPicPr>
            <p:cNvPr id="80" name="图片 79"/>
            <p:cNvPicPr/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32656"/>
              <a:ext cx="4248472" cy="1042290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4758609" y="960585"/>
                  <a:ext cx="163611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609" y="960585"/>
                  <a:ext cx="163611" cy="184666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6923" r="-26923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5025541" y="930842"/>
                  <a:ext cx="217155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5541" y="930842"/>
                  <a:ext cx="217155" cy="184666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3889" r="-5556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直接箭头连接符 2"/>
          <p:cNvCxnSpPr/>
          <p:nvPr/>
        </p:nvCxnSpPr>
        <p:spPr bwMode="auto">
          <a:xfrm flipH="1" flipV="1">
            <a:off x="1907704" y="4104508"/>
            <a:ext cx="1971375" cy="10526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箭头连接符 4"/>
          <p:cNvCxnSpPr>
            <a:stCxn id="74" idx="1"/>
            <a:endCxn id="58" idx="2"/>
          </p:cNvCxnSpPr>
          <p:nvPr/>
        </p:nvCxnSpPr>
        <p:spPr bwMode="auto">
          <a:xfrm flipH="1" flipV="1">
            <a:off x="1960129" y="4156829"/>
            <a:ext cx="1954658" cy="1659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箭头连接符 3"/>
          <p:cNvCxnSpPr/>
          <p:nvPr/>
        </p:nvCxnSpPr>
        <p:spPr bwMode="auto">
          <a:xfrm flipH="1">
            <a:off x="1907704" y="3029593"/>
            <a:ext cx="2057036" cy="1906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/>
          <p:cNvCxnSpPr/>
          <p:nvPr/>
        </p:nvCxnSpPr>
        <p:spPr bwMode="auto">
          <a:xfrm flipH="1">
            <a:off x="1931150" y="3573016"/>
            <a:ext cx="2057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9292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 animBg="1"/>
      <p:bldP spid="54" grpId="0" animBg="1"/>
      <p:bldP spid="62" grpId="0"/>
      <p:bldP spid="66" grpId="0" animBg="1"/>
      <p:bldP spid="70" grpId="0"/>
      <p:bldP spid="71" grpId="0"/>
      <p:bldP spid="72" grpId="0"/>
      <p:bldP spid="76" grpId="0" animBg="1"/>
      <p:bldP spid="77" grpId="0"/>
      <p:bldP spid="7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2656"/>
            <a:ext cx="4248472" cy="1042290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5" y="1862932"/>
            <a:ext cx="2648728" cy="2293899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1" name="组合 10"/>
          <p:cNvGrpSpPr/>
          <p:nvPr/>
        </p:nvGrpSpPr>
        <p:grpSpPr>
          <a:xfrm>
            <a:off x="3563890" y="1801999"/>
            <a:ext cx="991645" cy="572016"/>
            <a:chOff x="3563888" y="1801999"/>
            <a:chExt cx="991645" cy="572016"/>
          </a:xfrm>
        </p:grpSpPr>
        <p:sp>
          <p:nvSpPr>
            <p:cNvPr id="6" name="矩形 5"/>
            <p:cNvSpPr/>
            <p:nvPr/>
          </p:nvSpPr>
          <p:spPr bwMode="auto">
            <a:xfrm>
              <a:off x="3563888" y="1844824"/>
              <a:ext cx="279395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dirty="0" smtClean="0">
                  <a:latin typeface="宋体" panose="02010600030101010101" pitchFamily="2" charset="-122"/>
                </a:rPr>
                <a:t>④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896763" y="1801999"/>
                  <a:ext cx="658770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763" y="1801999"/>
                  <a:ext cx="658770" cy="57201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55145" y="1805850"/>
                <a:ext cx="4189865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𝝋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145" y="1805850"/>
                <a:ext cx="4189865" cy="5720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3896765" y="2515060"/>
            <a:ext cx="4742789" cy="579718"/>
            <a:chOff x="3896763" y="2515060"/>
            <a:chExt cx="4742789" cy="579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896763" y="2515060"/>
                  <a:ext cx="658770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763" y="2515060"/>
                  <a:ext cx="658770" cy="5720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449687" y="2522762"/>
                  <a:ext cx="4189865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87" y="2522762"/>
                  <a:ext cx="4189865" cy="5720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/>
          <p:cNvGrpSpPr/>
          <p:nvPr/>
        </p:nvGrpSpPr>
        <p:grpSpPr>
          <a:xfrm>
            <a:off x="3961313" y="3239676"/>
            <a:ext cx="3923057" cy="573367"/>
            <a:chOff x="3961311" y="3239674"/>
            <a:chExt cx="3923057" cy="573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4440634" y="3239674"/>
                  <a:ext cx="3443734" cy="5720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634" y="3239674"/>
                  <a:ext cx="3443734" cy="5720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961311" y="3241025"/>
                  <a:ext cx="469616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311" y="3241025"/>
                  <a:ext cx="469616" cy="5720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/>
          <p:cNvGrpSpPr/>
          <p:nvPr/>
        </p:nvGrpSpPr>
        <p:grpSpPr>
          <a:xfrm>
            <a:off x="3563888" y="4009112"/>
            <a:ext cx="3622480" cy="572016"/>
            <a:chOff x="3563888" y="3948416"/>
            <a:chExt cx="3622480" cy="572016"/>
          </a:xfrm>
        </p:grpSpPr>
        <p:grpSp>
          <p:nvGrpSpPr>
            <p:cNvPr id="23" name="组合 22"/>
            <p:cNvGrpSpPr/>
            <p:nvPr/>
          </p:nvGrpSpPr>
          <p:grpSpPr>
            <a:xfrm>
              <a:off x="3563888" y="3948416"/>
              <a:ext cx="991645" cy="572016"/>
              <a:chOff x="3563888" y="1801999"/>
              <a:chExt cx="991645" cy="572016"/>
            </a:xfrm>
          </p:grpSpPr>
          <p:sp>
            <p:nvSpPr>
              <p:cNvPr id="24" name="矩形 23"/>
              <p:cNvSpPr/>
              <p:nvPr/>
            </p:nvSpPr>
            <p:spPr bwMode="auto">
              <a:xfrm>
                <a:off x="3563888" y="1869959"/>
                <a:ext cx="279395" cy="2880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dirty="0">
                    <a:latin typeface="宋体" panose="02010600030101010101" pitchFamily="2" charset="-122"/>
                  </a:rPr>
                  <a:t>⑤</a:t>
                </a:r>
                <a:endPara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3896763" y="1801999"/>
                    <a:ext cx="658770" cy="5720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num>
                            <m:den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6763" y="1801999"/>
                    <a:ext cx="658770" cy="57201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4499992" y="4095924"/>
                  <a:ext cx="26863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992" y="4095924"/>
                  <a:ext cx="2686376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2222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/>
          <p:cNvGrpSpPr/>
          <p:nvPr/>
        </p:nvGrpSpPr>
        <p:grpSpPr>
          <a:xfrm>
            <a:off x="3896765" y="4728231"/>
            <a:ext cx="3289605" cy="572016"/>
            <a:chOff x="3896763" y="3948416"/>
            <a:chExt cx="3289605" cy="572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3896763" y="3948416"/>
                  <a:ext cx="658770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763" y="3948416"/>
                  <a:ext cx="658770" cy="57201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4499992" y="4095924"/>
                  <a:ext cx="26863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992" y="4095924"/>
                  <a:ext cx="2686376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22222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/>
          <p:cNvGrpSpPr/>
          <p:nvPr/>
        </p:nvGrpSpPr>
        <p:grpSpPr>
          <a:xfrm>
            <a:off x="3980499" y="5449272"/>
            <a:ext cx="2697841" cy="572016"/>
            <a:chOff x="3980497" y="5383123"/>
            <a:chExt cx="2697841" cy="572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4477926" y="5519212"/>
                  <a:ext cx="220041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7926" y="5519212"/>
                  <a:ext cx="2200412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493" t="-19565" r="-2770" b="-369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3980497" y="5383123"/>
                  <a:ext cx="469616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497" y="5383123"/>
                  <a:ext cx="469616" cy="5720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矩形 35"/>
          <p:cNvSpPr/>
          <p:nvPr/>
        </p:nvSpPr>
        <p:spPr bwMode="auto">
          <a:xfrm>
            <a:off x="3889869" y="1788869"/>
            <a:ext cx="4749685" cy="2082639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6577534" y="1363732"/>
                <a:ext cx="191225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534" y="1363732"/>
                <a:ext cx="1912254" cy="307777"/>
              </a:xfrm>
              <a:prstGeom prst="rect">
                <a:avLst/>
              </a:prstGeom>
              <a:blipFill rotWithShape="0">
                <a:blip r:embed="rId16"/>
                <a:stretch>
                  <a:fillRect l="-637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3889867" y="3995816"/>
            <a:ext cx="3296502" cy="2082639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232955" y="4511963"/>
                <a:ext cx="17712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955" y="4511963"/>
                <a:ext cx="1771223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4483" r="-3103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69736" y="962760"/>
                <a:ext cx="165879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36" y="962760"/>
                <a:ext cx="165879" cy="184666"/>
              </a:xfrm>
              <a:prstGeom prst="rect">
                <a:avLst/>
              </a:prstGeom>
              <a:blipFill rotWithShape="0">
                <a:blip r:embed="rId18"/>
                <a:stretch>
                  <a:fillRect l="-21429" r="-2142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057768" y="938094"/>
                <a:ext cx="165879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768" y="938094"/>
                <a:ext cx="165879" cy="184666"/>
              </a:xfrm>
              <a:prstGeom prst="rect">
                <a:avLst/>
              </a:prstGeom>
              <a:blipFill rotWithShape="0">
                <a:blip r:embed="rId19"/>
                <a:stretch>
                  <a:fillRect l="-33333" r="-222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3131840" y="2132856"/>
            <a:ext cx="829473" cy="1368152"/>
            <a:chOff x="3131840" y="2132856"/>
            <a:chExt cx="829473" cy="1368152"/>
          </a:xfrm>
        </p:grpSpPr>
        <p:cxnSp>
          <p:nvCxnSpPr>
            <p:cNvPr id="7" name="直接箭头连接符 6"/>
            <p:cNvCxnSpPr/>
            <p:nvPr/>
          </p:nvCxnSpPr>
          <p:spPr bwMode="auto">
            <a:xfrm flipH="1">
              <a:off x="3131840" y="2132856"/>
              <a:ext cx="711443" cy="2411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/>
            <p:cNvCxnSpPr>
              <a:stCxn id="12" idx="1"/>
            </p:cNvCxnSpPr>
            <p:nvPr/>
          </p:nvCxnSpPr>
          <p:spPr bwMode="auto">
            <a:xfrm flipH="1" flipV="1">
              <a:off x="3203848" y="2420888"/>
              <a:ext cx="692917" cy="38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箭头连接符 17"/>
            <p:cNvCxnSpPr/>
            <p:nvPr/>
          </p:nvCxnSpPr>
          <p:spPr bwMode="auto">
            <a:xfrm flipH="1" flipV="1">
              <a:off x="3203848" y="2564904"/>
              <a:ext cx="757465" cy="9361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4" name="组合 43"/>
          <p:cNvGrpSpPr/>
          <p:nvPr/>
        </p:nvGrpSpPr>
        <p:grpSpPr>
          <a:xfrm>
            <a:off x="2771800" y="2996952"/>
            <a:ext cx="1208699" cy="2588409"/>
            <a:chOff x="2771800" y="2996952"/>
            <a:chExt cx="1208699" cy="2588409"/>
          </a:xfrm>
        </p:grpSpPr>
        <p:cxnSp>
          <p:nvCxnSpPr>
            <p:cNvPr id="22" name="直接箭头连接符 21"/>
            <p:cNvCxnSpPr/>
            <p:nvPr/>
          </p:nvCxnSpPr>
          <p:spPr bwMode="auto">
            <a:xfrm flipH="1" flipV="1">
              <a:off x="2987824" y="2996952"/>
              <a:ext cx="973489" cy="11596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箭头连接符 40"/>
            <p:cNvCxnSpPr/>
            <p:nvPr/>
          </p:nvCxnSpPr>
          <p:spPr bwMode="auto">
            <a:xfrm flipH="1" flipV="1">
              <a:off x="2843808" y="2996952"/>
              <a:ext cx="1117505" cy="187878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箭头连接符 42"/>
            <p:cNvCxnSpPr/>
            <p:nvPr/>
          </p:nvCxnSpPr>
          <p:spPr bwMode="auto">
            <a:xfrm flipH="1" flipV="1">
              <a:off x="2771800" y="2996952"/>
              <a:ext cx="1208699" cy="25884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969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 animBg="1"/>
      <p:bldP spid="37" grpId="0" animBg="1"/>
      <p:bldP spid="38" grpId="0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912768" cy="2016224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29666" y="1042090"/>
                <a:ext cx="7254702" cy="4616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zh-CN" altLang="en-US" sz="2000" dirty="0" smtClean="0">
                    <a:cs typeface="Times New Roman" panose="02020603050405020304" pitchFamily="18" charset="0"/>
                  </a:rPr>
                  <a:t>模型中的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9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个变量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endParaRPr lang="zh-CN" altLang="en-US" sz="2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66" y="1042090"/>
                <a:ext cx="725470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101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 bwMode="auto">
          <a:xfrm>
            <a:off x="7812360" y="2852936"/>
            <a:ext cx="288032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967836" y="2204864"/>
            <a:ext cx="292886" cy="1340993"/>
            <a:chOff x="4967836" y="2420888"/>
            <a:chExt cx="292886" cy="1340993"/>
          </a:xfrm>
        </p:grpSpPr>
        <p:sp>
          <p:nvSpPr>
            <p:cNvPr id="27" name="矩形 26"/>
            <p:cNvSpPr/>
            <p:nvPr/>
          </p:nvSpPr>
          <p:spPr bwMode="auto">
            <a:xfrm>
              <a:off x="4967836" y="2420888"/>
              <a:ext cx="288032" cy="36004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4972690" y="3401841"/>
              <a:ext cx="288032" cy="36004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70118" y="2380761"/>
            <a:ext cx="828300" cy="1338207"/>
            <a:chOff x="6570118" y="2596785"/>
            <a:chExt cx="828300" cy="1338207"/>
          </a:xfrm>
        </p:grpSpPr>
        <p:sp>
          <p:nvSpPr>
            <p:cNvPr id="48" name="矩形 47"/>
            <p:cNvSpPr/>
            <p:nvPr/>
          </p:nvSpPr>
          <p:spPr bwMode="auto">
            <a:xfrm>
              <a:off x="7110386" y="2596785"/>
              <a:ext cx="288032" cy="360040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6570118" y="2749479"/>
              <a:ext cx="360040" cy="382435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6575213" y="3552557"/>
              <a:ext cx="360040" cy="382435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707488" y="2005524"/>
            <a:ext cx="1035687" cy="1027641"/>
            <a:chOff x="3707488" y="2221548"/>
            <a:chExt cx="1035687" cy="1027641"/>
          </a:xfrm>
        </p:grpSpPr>
        <p:sp>
          <p:nvSpPr>
            <p:cNvPr id="53" name="矩形 52"/>
            <p:cNvSpPr/>
            <p:nvPr/>
          </p:nvSpPr>
          <p:spPr bwMode="auto">
            <a:xfrm>
              <a:off x="4419139" y="2221548"/>
              <a:ext cx="324036" cy="375238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3707488" y="2466154"/>
              <a:ext cx="360040" cy="319538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885832" y="2952133"/>
              <a:ext cx="360040" cy="297056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704546" y="3014985"/>
            <a:ext cx="1038628" cy="951931"/>
            <a:chOff x="3704546" y="3231009"/>
            <a:chExt cx="1038628" cy="951931"/>
          </a:xfrm>
        </p:grpSpPr>
        <p:sp>
          <p:nvSpPr>
            <p:cNvPr id="57" name="矩形 56"/>
            <p:cNvSpPr/>
            <p:nvPr/>
          </p:nvSpPr>
          <p:spPr bwMode="auto">
            <a:xfrm>
              <a:off x="3851920" y="3382021"/>
              <a:ext cx="360040" cy="297056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3704546" y="3885884"/>
              <a:ext cx="360040" cy="297056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4445881" y="3231009"/>
              <a:ext cx="297293" cy="375238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37470" y="4481421"/>
            <a:ext cx="6354810" cy="1035811"/>
            <a:chOff x="1241526" y="4481421"/>
            <a:chExt cx="6354810" cy="10358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 bwMode="auto">
                <a:xfrm>
                  <a:off x="1241526" y="4481421"/>
                  <a:ext cx="6354810" cy="5584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宋体" panose="02010600030101010101" pitchFamily="2" charset="-122"/>
                    </a:rPr>
                    <a:t>①、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</a:rPr>
                    <a:t>正向计算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：输入数据</a:t>
                  </a:r>
                  <a14:m>
                    <m:oMath xmlns:m="http://schemas.openxmlformats.org/officeDocument/2006/math"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sz="2000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，计算得到</a:t>
                  </a:r>
                  <a14:m>
                    <m:oMath xmlns:m="http://schemas.openxmlformats.org/officeDocument/2006/math"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kumimoji="0" lang="zh-CN" alt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kumimoji="0" lang="zh-CN" alt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endPara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41526" y="4481421"/>
                  <a:ext cx="6354810" cy="558498"/>
                </a:xfrm>
                <a:prstGeom prst="rect">
                  <a:avLst/>
                </a:prstGeom>
                <a:blipFill>
                  <a:blip r:embed="rId4"/>
                  <a:stretch>
                    <a:fillRect l="-2495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 bwMode="auto">
                <a:xfrm>
                  <a:off x="1243385" y="5237983"/>
                  <a:ext cx="4318621" cy="2792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2000" dirty="0" smtClean="0">
                      <a:latin typeface="宋体" panose="02010600030101010101" pitchFamily="2" charset="-122"/>
                    </a:rPr>
                    <a:t>②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宋体" panose="02010600030101010101" pitchFamily="2" charset="-122"/>
                    </a:rPr>
                    <a:t>、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宋体" panose="02010600030101010101" pitchFamily="2" charset="-122"/>
                    </a:rPr>
                    <a:t>反向传播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：更新</a:t>
                  </a:r>
                  <a14:m>
                    <m:oMath xmlns:m="http://schemas.openxmlformats.org/officeDocument/2006/math"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kumimoji="0" lang="zh-CN" alt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𝒃</m:t>
                      </m:r>
                    </m:oMath>
                  </a14:m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（求偏导）</a:t>
                  </a: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43385" y="5237983"/>
                  <a:ext cx="4318621" cy="27924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672" t="-32609" r="-2119" b="-60870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5613919" y="3287695"/>
                <a:ext cx="21916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19" y="3287695"/>
                <a:ext cx="21916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7778" r="-41667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6030690" y="3204289"/>
                <a:ext cx="3729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90" y="3204289"/>
                <a:ext cx="372923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1475" r="-4918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6983145" y="4714952"/>
            <a:ext cx="838731" cy="792088"/>
            <a:chOff x="6983145" y="4714952"/>
            <a:chExt cx="838731" cy="792088"/>
          </a:xfrm>
        </p:grpSpPr>
        <p:sp>
          <p:nvSpPr>
            <p:cNvPr id="2" name="右大括号 1"/>
            <p:cNvSpPr/>
            <p:nvPr/>
          </p:nvSpPr>
          <p:spPr bwMode="auto">
            <a:xfrm>
              <a:off x="6983145" y="4714952"/>
              <a:ext cx="162122" cy="792088"/>
            </a:xfrm>
            <a:prstGeom prst="rightBrace">
              <a:avLst>
                <a:gd name="adj1" fmla="val 68750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7244988" y="4928984"/>
              <a:ext cx="5768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迭代</a:t>
              </a:r>
              <a:endPara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4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0820" y="271764"/>
            <a:ext cx="51592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例</a:t>
            </a:r>
            <a:r>
              <a:rPr lang="zh-CN" altLang="en-US" sz="2000" dirty="0" smtClean="0"/>
              <a:t>：误差</a:t>
            </a:r>
            <a:r>
              <a:rPr lang="zh-CN" altLang="en-US" sz="2000" dirty="0"/>
              <a:t>反向传播与参数</a:t>
            </a:r>
            <a:r>
              <a:rPr lang="zh-CN" altLang="en-US" sz="2000" dirty="0" smtClean="0">
                <a:latin typeface="+mn-ea"/>
                <a:ea typeface="+mn-ea"/>
              </a:rPr>
              <a:t>更新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以三分类为例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0584048-6C12-46B0-93EE-121C9AD42ECE}"/>
                  </a:ext>
                </a:extLst>
              </p:cNvPr>
              <p:cNvSpPr/>
              <p:nvPr/>
            </p:nvSpPr>
            <p:spPr>
              <a:xfrm>
                <a:off x="420820" y="3429868"/>
                <a:ext cx="8321408" cy="23083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 algn="just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图中，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隐藏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神经元</a:t>
                </a:r>
                <a:r>
                  <a:rPr lang="zh-CN" altLang="zh-CN" sz="1600" dirty="0">
                    <a:latin typeface="+mn-ea"/>
                    <a:ea typeface="+mn-ea"/>
                  </a:rPr>
                  <a:t>完成如下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两项任务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0363" indent="-184150" algn="just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①对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相邻前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序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神经元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传递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zh-CN" sz="1600" dirty="0">
                    <a:latin typeface="+mn-ea"/>
                    <a:ea typeface="+mn-ea"/>
                  </a:rPr>
                  <a:t>进行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线性加权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累加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（线性加权求和）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0363" indent="-184150"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②对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加权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累加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结果</a:t>
                </a:r>
                <a:r>
                  <a:rPr lang="zh-CN" altLang="zh-CN" sz="1600" dirty="0">
                    <a:latin typeface="+mn-ea"/>
                    <a:ea typeface="+mn-ea"/>
                  </a:rPr>
                  <a:t>进行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非线性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变换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176213" indent="-176213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输入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样本数据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，其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标注信息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0363" indent="-184150" algn="just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三分类</a:t>
                </a:r>
                <a:r>
                  <a:rPr lang="zh-CN" altLang="zh-CN" sz="1600" dirty="0">
                    <a:latin typeface="+mn-ea"/>
                    <a:ea typeface="+mn-ea"/>
                  </a:rPr>
                  <a:t>问题中，对于输入数据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类别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只有一个取值为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其余两个取值为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0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（三分类转换为二分类）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0584048-6C12-46B0-93EE-121C9AD4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429868"/>
                <a:ext cx="8321408" cy="2308324"/>
              </a:xfrm>
              <a:prstGeom prst="rect">
                <a:avLst/>
              </a:prstGeom>
              <a:blipFill>
                <a:blip r:embed="rId2"/>
                <a:stretch>
                  <a:fillRect l="-1099" r="-1538" b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95536" y="683643"/>
            <a:ext cx="2736304" cy="26545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+mn-ea"/>
                <a:ea typeface="+mn-ea"/>
              </a:rPr>
              <a:t>给定一个包含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输入层</a:t>
            </a:r>
            <a:r>
              <a:rPr lang="zh-CN" altLang="zh-CN" sz="1600" dirty="0" smtClean="0">
                <a:latin typeface="+mn-ea"/>
                <a:ea typeface="+mn-ea"/>
              </a:rPr>
              <a:t>、一层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含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层</a:t>
            </a:r>
            <a:r>
              <a:rPr lang="zh-CN" altLang="zh-CN" sz="1600" dirty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输出层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多层感知机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en-US" sz="1600" dirty="0">
                <a:latin typeface="+mn-ea"/>
                <a:ea typeface="+mn-ea"/>
              </a:rPr>
              <a:t>三层神经网络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271463" indent="-90488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solidFill>
                  <a:srgbClr val="0000FF"/>
                </a:solidFill>
                <a:latin typeface="+mn-ea"/>
              </a:rPr>
              <a:t>隐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</a:rPr>
              <a:t>含</a:t>
            </a:r>
            <a:r>
              <a:rPr lang="zh-CN" altLang="zh-CN" sz="1400" dirty="0" smtClean="0">
                <a:solidFill>
                  <a:srgbClr val="0000FF"/>
                </a:solidFill>
                <a:latin typeface="+mn-ea"/>
              </a:rPr>
              <a:t>层</a:t>
            </a:r>
            <a:r>
              <a:rPr lang="zh-CN" altLang="zh-CN" sz="1400" dirty="0">
                <a:solidFill>
                  <a:srgbClr val="0000FF"/>
                </a:solidFill>
                <a:latin typeface="+mn-ea"/>
              </a:rPr>
              <a:t>由两个神经元构成</a:t>
            </a:r>
            <a:r>
              <a:rPr lang="en-US" altLang="zh-CN" sz="1400" dirty="0" smtClean="0">
                <a:latin typeface="+mn-ea"/>
              </a:rPr>
              <a:t>(</a:t>
            </a:r>
            <a:r>
              <a:rPr lang="zh-CN" altLang="en-US" sz="1400" dirty="0" smtClean="0">
                <a:latin typeface="+mn-ea"/>
              </a:rPr>
              <a:t>为</a:t>
            </a:r>
            <a:r>
              <a:rPr lang="zh-CN" altLang="zh-CN" sz="1400" dirty="0" smtClean="0">
                <a:latin typeface="+mn-ea"/>
              </a:rPr>
              <a:t>简化，</a:t>
            </a:r>
            <a:r>
              <a:rPr lang="zh-CN" altLang="zh-CN" sz="1400" u="wavyDbl" dirty="0" smtClean="0">
                <a:latin typeface="+mn-ea"/>
              </a:rPr>
              <a:t>只</a:t>
            </a:r>
            <a:r>
              <a:rPr lang="zh-CN" altLang="en-US" sz="1400" u="wavyDbl" dirty="0" smtClean="0">
                <a:latin typeface="+mn-ea"/>
              </a:rPr>
              <a:t>展开了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一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隐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含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层</a:t>
            </a:r>
            <a:r>
              <a:rPr lang="en-US" altLang="zh-CN" sz="1400" dirty="0" smtClean="0">
                <a:latin typeface="+mn-ea"/>
              </a:rPr>
              <a:t>)</a:t>
            </a:r>
            <a:endParaRPr lang="en-US" altLang="zh-CN" sz="1400" dirty="0">
              <a:latin typeface="+mn-ea"/>
            </a:endParaRPr>
          </a:p>
          <a:p>
            <a:pPr marL="271463" indent="-90488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激活函数</a:t>
            </a:r>
            <a:r>
              <a:rPr lang="zh-CN" altLang="en-US" sz="1400" dirty="0" smtClean="0">
                <a:latin typeface="+mn-ea"/>
              </a:rPr>
              <a:t>采用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altLang="zh-CN" sz="1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1463" indent="-90488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损失函数</a:t>
            </a:r>
            <a:r>
              <a:rPr lang="zh-CN" altLang="en-US" sz="1400" dirty="0">
                <a:latin typeface="+mn-ea"/>
              </a:rPr>
              <a:t>采用</a:t>
            </a:r>
            <a:r>
              <a:rPr lang="zh-CN" altLang="zh-CN" sz="1400" dirty="0">
                <a:solidFill>
                  <a:srgbClr val="FF0000"/>
                </a:solidFill>
                <a:latin typeface="+mn-ea"/>
              </a:rPr>
              <a:t>均方损失函数</a:t>
            </a:r>
            <a:r>
              <a:rPr lang="zh-CN" altLang="en-US" sz="1400" dirty="0">
                <a:latin typeface="+mn-ea"/>
              </a:rPr>
              <a:t>，</a:t>
            </a:r>
            <a:r>
              <a:rPr lang="zh-CN" altLang="zh-CN" sz="1400" dirty="0">
                <a:latin typeface="+mn-ea"/>
              </a:rPr>
              <a:t>计算网络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输出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预测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值</a:t>
            </a:r>
            <a:r>
              <a:rPr lang="zh-CN" altLang="zh-CN" sz="1400" dirty="0" smtClean="0">
                <a:latin typeface="+mn-ea"/>
              </a:rPr>
              <a:t>与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样本真实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值</a:t>
            </a:r>
            <a:r>
              <a:rPr lang="zh-CN" altLang="zh-CN" sz="1400" dirty="0">
                <a:latin typeface="+mn-ea"/>
              </a:rPr>
              <a:t>之间的</a:t>
            </a:r>
            <a:r>
              <a:rPr lang="zh-CN" altLang="zh-CN" sz="1400" dirty="0">
                <a:solidFill>
                  <a:srgbClr val="FF0000"/>
                </a:solidFill>
                <a:latin typeface="+mn-ea"/>
              </a:rPr>
              <a:t>误差</a:t>
            </a:r>
            <a:r>
              <a:rPr lang="zh-CN" altLang="zh-CN" sz="1400" dirty="0" smtClean="0">
                <a:latin typeface="+mn-ea"/>
              </a:rPr>
              <a:t>。</a:t>
            </a:r>
            <a:endParaRPr lang="en-US" altLang="zh-CN" sz="1400" dirty="0"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91132" y="687517"/>
            <a:ext cx="5551096" cy="2607289"/>
            <a:chOff x="3191132" y="687517"/>
            <a:chExt cx="5551096" cy="260728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1132" y="687517"/>
              <a:ext cx="5551096" cy="26072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989679" y="1314787"/>
              <a:ext cx="61518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200" dirty="0" smtClean="0">
                  <a:latin typeface="+mn-ea"/>
                  <a:ea typeface="+mn-ea"/>
                  <a:cs typeface="Times New Roman" panose="02020603050405020304" pitchFamily="18" charset="0"/>
                </a:rPr>
                <a:t>误差总和</a:t>
              </a:r>
              <a:endParaRPr lang="zh-CN" altLang="en-US" sz="12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0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3761" y="260648"/>
            <a:ext cx="7015526" cy="3168352"/>
            <a:chOff x="1073761" y="260648"/>
            <a:chExt cx="7015526" cy="3168352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761" y="260648"/>
              <a:ext cx="7015526" cy="316835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7112167" y="1011122"/>
              <a:ext cx="85705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误差总和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411760" y="1331532"/>
            <a:ext cx="720080" cy="1377388"/>
            <a:chOff x="2411760" y="1331532"/>
            <a:chExt cx="720080" cy="1377388"/>
          </a:xfrm>
        </p:grpSpPr>
        <p:cxnSp>
          <p:nvCxnSpPr>
            <p:cNvPr id="30" name="直接箭头连接符 29"/>
            <p:cNvCxnSpPr/>
            <p:nvPr/>
          </p:nvCxnSpPr>
          <p:spPr bwMode="auto">
            <a:xfrm>
              <a:off x="2411760" y="1331532"/>
              <a:ext cx="720080" cy="7200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 bwMode="auto">
            <a:xfrm flipV="1">
              <a:off x="2411760" y="1403540"/>
              <a:ext cx="720080" cy="58530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 bwMode="auto">
            <a:xfrm flipV="1">
              <a:off x="2411760" y="1403540"/>
              <a:ext cx="720080" cy="130538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2411760" y="1331532"/>
            <a:ext cx="1512168" cy="1377388"/>
            <a:chOff x="2411760" y="1331532"/>
            <a:chExt cx="1512168" cy="1377388"/>
          </a:xfrm>
        </p:grpSpPr>
        <p:cxnSp>
          <p:nvCxnSpPr>
            <p:cNvPr id="38" name="直接箭头连接符 37"/>
            <p:cNvCxnSpPr/>
            <p:nvPr/>
          </p:nvCxnSpPr>
          <p:spPr bwMode="auto">
            <a:xfrm>
              <a:off x="2411760" y="1331532"/>
              <a:ext cx="1440160" cy="87333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箭头连接符 39"/>
            <p:cNvCxnSpPr/>
            <p:nvPr/>
          </p:nvCxnSpPr>
          <p:spPr bwMode="auto">
            <a:xfrm>
              <a:off x="2411760" y="1988840"/>
              <a:ext cx="1440160" cy="28803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/>
            <p:nvPr/>
          </p:nvCxnSpPr>
          <p:spPr bwMode="auto">
            <a:xfrm flipV="1">
              <a:off x="2411760" y="2263774"/>
              <a:ext cx="1512168" cy="44514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组合 54"/>
          <p:cNvGrpSpPr/>
          <p:nvPr/>
        </p:nvGrpSpPr>
        <p:grpSpPr>
          <a:xfrm>
            <a:off x="4211960" y="1331532"/>
            <a:ext cx="1296144" cy="873332"/>
            <a:chOff x="4211960" y="1331532"/>
            <a:chExt cx="1296144" cy="873332"/>
          </a:xfrm>
        </p:grpSpPr>
        <p:cxnSp>
          <p:nvCxnSpPr>
            <p:cNvPr id="52" name="直接箭头连接符 51"/>
            <p:cNvCxnSpPr/>
            <p:nvPr/>
          </p:nvCxnSpPr>
          <p:spPr bwMode="auto">
            <a:xfrm flipV="1">
              <a:off x="4860032" y="1331532"/>
              <a:ext cx="648072" cy="7200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 bwMode="auto">
            <a:xfrm flipV="1">
              <a:off x="4211960" y="1331532"/>
              <a:ext cx="1296144" cy="873332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4211960" y="1403540"/>
            <a:ext cx="1296144" cy="860234"/>
            <a:chOff x="4211960" y="1403540"/>
            <a:chExt cx="1296144" cy="860234"/>
          </a:xfrm>
        </p:grpSpPr>
        <p:cxnSp>
          <p:nvCxnSpPr>
            <p:cNvPr id="57" name="直接箭头连接符 56"/>
            <p:cNvCxnSpPr/>
            <p:nvPr/>
          </p:nvCxnSpPr>
          <p:spPr bwMode="auto">
            <a:xfrm>
              <a:off x="4860032" y="1403540"/>
              <a:ext cx="648072" cy="65730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箭头连接符 58"/>
            <p:cNvCxnSpPr/>
            <p:nvPr/>
          </p:nvCxnSpPr>
          <p:spPr bwMode="auto">
            <a:xfrm flipV="1">
              <a:off x="4211960" y="2060848"/>
              <a:ext cx="1296144" cy="20292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5" name="组合 64"/>
          <p:cNvGrpSpPr/>
          <p:nvPr/>
        </p:nvGrpSpPr>
        <p:grpSpPr>
          <a:xfrm>
            <a:off x="4211960" y="1403540"/>
            <a:ext cx="1296144" cy="1377388"/>
            <a:chOff x="4211960" y="1403540"/>
            <a:chExt cx="1296144" cy="1377388"/>
          </a:xfrm>
        </p:grpSpPr>
        <p:cxnSp>
          <p:nvCxnSpPr>
            <p:cNvPr id="62" name="直接箭头连接符 61"/>
            <p:cNvCxnSpPr/>
            <p:nvPr/>
          </p:nvCxnSpPr>
          <p:spPr bwMode="auto">
            <a:xfrm>
              <a:off x="4860032" y="1403540"/>
              <a:ext cx="648072" cy="130538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箭头连接符 63"/>
            <p:cNvCxnSpPr/>
            <p:nvPr/>
          </p:nvCxnSpPr>
          <p:spPr bwMode="auto">
            <a:xfrm>
              <a:off x="4211960" y="2263774"/>
              <a:ext cx="1296144" cy="51715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6" name="组合 75"/>
          <p:cNvGrpSpPr/>
          <p:nvPr/>
        </p:nvGrpSpPr>
        <p:grpSpPr>
          <a:xfrm>
            <a:off x="3222229" y="2526694"/>
            <a:ext cx="1590590" cy="277712"/>
            <a:chOff x="3222229" y="2526694"/>
            <a:chExt cx="1590590" cy="277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/>
                <p:cNvSpPr txBox="1"/>
                <p:nvPr/>
              </p:nvSpPr>
              <p:spPr>
                <a:xfrm>
                  <a:off x="3222229" y="2537025"/>
                  <a:ext cx="678225" cy="26738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2229" y="2537025"/>
                  <a:ext cx="678225" cy="26738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604" b="-15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/>
                <p:cNvSpPr txBox="1"/>
                <p:nvPr/>
              </p:nvSpPr>
              <p:spPr>
                <a:xfrm>
                  <a:off x="3998476" y="2526694"/>
                  <a:ext cx="814343" cy="26738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𝑶𝒖𝒕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476" y="2526694"/>
                  <a:ext cx="814343" cy="26738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478" b="-15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638468"/>
            <a:ext cx="6104318" cy="2238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5368441" y="1592905"/>
                <a:ext cx="577542" cy="267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41" y="1592905"/>
                <a:ext cx="577542" cy="267381"/>
              </a:xfrm>
              <a:prstGeom prst="rect">
                <a:avLst/>
              </a:prstGeom>
              <a:blipFill>
                <a:blip r:embed="rId6"/>
                <a:stretch>
                  <a:fillRect l="-9574" r="-14894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5349969" y="859549"/>
                <a:ext cx="577542" cy="267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969" y="859549"/>
                <a:ext cx="577542" cy="267381"/>
              </a:xfrm>
              <a:prstGeom prst="rect">
                <a:avLst/>
              </a:prstGeom>
              <a:blipFill>
                <a:blip r:embed="rId7"/>
                <a:stretch>
                  <a:fillRect l="-9574" r="-14894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5396149" y="2298415"/>
                <a:ext cx="577542" cy="2683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99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99CC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99CC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99C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99CC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99CC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99CC00"/>
                  </a:solidFill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149" y="2298415"/>
                <a:ext cx="577542" cy="268343"/>
              </a:xfrm>
              <a:prstGeom prst="rect">
                <a:avLst/>
              </a:prstGeom>
              <a:blipFill>
                <a:blip r:embed="rId8"/>
                <a:stretch>
                  <a:fillRect l="-8421" r="-13684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6086670" y="1602186"/>
                <a:ext cx="789586" cy="267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𝑶𝒖𝒕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670" y="1602186"/>
                <a:ext cx="789586" cy="267381"/>
              </a:xfrm>
              <a:prstGeom prst="rect">
                <a:avLst/>
              </a:prstGeom>
              <a:blipFill>
                <a:blip r:embed="rId9"/>
                <a:stretch>
                  <a:fillRect l="-6154" r="-3077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6068198" y="868278"/>
                <a:ext cx="761878" cy="267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𝑶𝒖𝒕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198" y="868278"/>
                <a:ext cx="761878" cy="267381"/>
              </a:xfrm>
              <a:prstGeom prst="rect">
                <a:avLst/>
              </a:prstGeom>
              <a:blipFill>
                <a:blip r:embed="rId10"/>
                <a:stretch>
                  <a:fillRect l="-6400" r="-7200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6086670" y="2316932"/>
                <a:ext cx="761878" cy="2683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99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99CC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99CC00"/>
                              </a:solidFill>
                              <a:latin typeface="Cambria Math" panose="02040503050406030204" pitchFamily="18" charset="0"/>
                            </a:rPr>
                            <m:t>𝑶𝒖𝒕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99C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99CC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99CC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99CC00"/>
                  </a:solidFill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670" y="2316932"/>
                <a:ext cx="761878" cy="268343"/>
              </a:xfrm>
              <a:prstGeom prst="rect">
                <a:avLst/>
              </a:prstGeom>
              <a:blipFill>
                <a:blip r:embed="rId11"/>
                <a:stretch>
                  <a:fillRect l="-6400" r="-7200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1979712" y="3610787"/>
            <a:ext cx="5104580" cy="255367"/>
            <a:chOff x="1979712" y="3546135"/>
            <a:chExt cx="5104580" cy="255367"/>
          </a:xfrm>
        </p:grpSpPr>
        <p:sp>
          <p:nvSpPr>
            <p:cNvPr id="3" name="圆角矩形标注 2"/>
            <p:cNvSpPr/>
            <p:nvPr/>
          </p:nvSpPr>
          <p:spPr bwMode="auto">
            <a:xfrm>
              <a:off x="1979712" y="3546135"/>
              <a:ext cx="540060" cy="255367"/>
            </a:xfrm>
            <a:prstGeom prst="wedgeRoundRectCallout">
              <a:avLst>
                <a:gd name="adj1" fmla="val 126248"/>
                <a:gd name="adj2" fmla="val 68503"/>
                <a:gd name="adj3" fmla="val 1666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任务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1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37" name="圆角矩形标注 36"/>
            <p:cNvSpPr/>
            <p:nvPr/>
          </p:nvSpPr>
          <p:spPr bwMode="auto">
            <a:xfrm>
              <a:off x="6516216" y="3546135"/>
              <a:ext cx="568076" cy="255367"/>
            </a:xfrm>
            <a:prstGeom prst="wedgeRoundRectCallout">
              <a:avLst>
                <a:gd name="adj1" fmla="val -85870"/>
                <a:gd name="adj2" fmla="val 79354"/>
                <a:gd name="adj3" fmla="val 1666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任务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2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9" name="圆角矩形标注 38"/>
          <p:cNvSpPr/>
          <p:nvPr/>
        </p:nvSpPr>
        <p:spPr bwMode="auto">
          <a:xfrm>
            <a:off x="142176" y="3762159"/>
            <a:ext cx="1193156" cy="386921"/>
          </a:xfrm>
          <a:prstGeom prst="wedgeRoundRectCallout">
            <a:avLst>
              <a:gd name="adj1" fmla="val 62515"/>
              <a:gd name="adj2" fmla="val 11838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</a:rPr>
              <a:t>接收</a:t>
            </a:r>
            <a:r>
              <a:rPr lang="zh-CN" altLang="en-US" sz="1200" dirty="0">
                <a:latin typeface="+mn-ea"/>
                <a:ea typeface="+mn-ea"/>
              </a:rPr>
              <a:t>输入端</a:t>
            </a:r>
            <a:r>
              <a:rPr lang="en-US" altLang="zh-CN" sz="1200" dirty="0">
                <a:latin typeface="+mn-ea"/>
                <a:ea typeface="+mn-ea"/>
              </a:rPr>
              <a:t>3</a:t>
            </a:r>
            <a:r>
              <a:rPr lang="zh-CN" altLang="en-US" sz="1200" dirty="0">
                <a:latin typeface="+mn-ea"/>
                <a:ea typeface="+mn-ea"/>
              </a:rPr>
              <a:t>个</a:t>
            </a:r>
            <a:r>
              <a:rPr lang="zh-CN" altLang="en-US" sz="1200" dirty="0" smtClean="0">
                <a:latin typeface="+mn-ea"/>
                <a:ea typeface="+mn-ea"/>
              </a:rPr>
              <a:t>样本并</a:t>
            </a: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</a:rPr>
              <a:t>计算加权和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标注 40"/>
              <p:cNvSpPr/>
              <p:nvPr/>
            </p:nvSpPr>
            <p:spPr bwMode="auto">
              <a:xfrm>
                <a:off x="7561617" y="3762159"/>
                <a:ext cx="1423422" cy="1179009"/>
              </a:xfrm>
              <a:prstGeom prst="wedgeRoundRectCallout">
                <a:avLst>
                  <a:gd name="adj1" fmla="val -83626"/>
                  <a:gd name="adj2" fmla="val 8567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1200" dirty="0" smtClean="0">
                    <a:latin typeface="+mn-ea"/>
                    <a:ea typeface="+mn-ea"/>
                  </a:rPr>
                  <a:t>将输入端的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加权和</a:t>
                </a:r>
                <a:r>
                  <a:rPr lang="zh-CN" altLang="en-US" sz="12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非线性变换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，作为</a:t>
                </a:r>
                <a:r>
                  <a:rPr lang="zh-CN" altLang="en-US" sz="12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神经元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，并与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u="wavyDbl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u="wavyDbl" smtClean="0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200" b="1" i="1" u="wavyDbl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200" u="wavyDbl" dirty="0" smtClean="0">
                    <a:latin typeface="+mn-ea"/>
                    <a:ea typeface="+mn-ea"/>
                  </a:rPr>
                  <a:t>的输出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融合，分别</a:t>
                </a:r>
                <a:r>
                  <a:rPr lang="zh-CN" altLang="en-US" sz="12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输入给</a:t>
                </a:r>
                <a:r>
                  <a:rPr lang="zh-CN" altLang="en-US" sz="12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输出端</a:t>
                </a:r>
                <a:r>
                  <a:rPr lang="en-US" altLang="zh-CN" sz="1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个单元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endParaRPr lang="zh-CN" altLang="en-US" sz="12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1" name="圆角矩形标注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61617" y="3762159"/>
                <a:ext cx="1423422" cy="1179009"/>
              </a:xfrm>
              <a:prstGeom prst="wedgeRoundRectCallout">
                <a:avLst>
                  <a:gd name="adj1" fmla="val -83626"/>
                  <a:gd name="adj2" fmla="val 8567"/>
                  <a:gd name="adj3" fmla="val 16667"/>
                </a:avLst>
              </a:prstGeom>
              <a:blipFill>
                <a:blip r:embed="rId12"/>
                <a:stretch>
                  <a:fillRect r="-1587" b="-5102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 bwMode="auto">
          <a:xfrm>
            <a:off x="896432" y="4771324"/>
            <a:ext cx="53254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/>
        </p:nvCxnSpPr>
        <p:spPr bwMode="auto">
          <a:xfrm>
            <a:off x="3275856" y="2858047"/>
            <a:ext cx="1536963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/>
          <p:nvPr/>
        </p:nvCxnSpPr>
        <p:spPr bwMode="auto">
          <a:xfrm flipH="1">
            <a:off x="6994444" y="4771324"/>
            <a:ext cx="432048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/>
          <p:nvPr/>
        </p:nvCxnSpPr>
        <p:spPr bwMode="auto">
          <a:xfrm>
            <a:off x="1046053" y="5085184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48"/>
          <p:cNvCxnSpPr/>
          <p:nvPr/>
        </p:nvCxnSpPr>
        <p:spPr bwMode="auto">
          <a:xfrm>
            <a:off x="4756156" y="5076513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箭头连接符 49"/>
          <p:cNvCxnSpPr/>
          <p:nvPr/>
        </p:nvCxnSpPr>
        <p:spPr bwMode="auto">
          <a:xfrm>
            <a:off x="1055289" y="5373216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/>
          <p:nvPr/>
        </p:nvCxnSpPr>
        <p:spPr bwMode="auto">
          <a:xfrm>
            <a:off x="4756156" y="5391688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/>
          <p:cNvCxnSpPr/>
          <p:nvPr/>
        </p:nvCxnSpPr>
        <p:spPr bwMode="auto">
          <a:xfrm>
            <a:off x="1055289" y="5688956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99CC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直接箭头连接符 55"/>
          <p:cNvCxnSpPr/>
          <p:nvPr/>
        </p:nvCxnSpPr>
        <p:spPr bwMode="auto">
          <a:xfrm>
            <a:off x="4764641" y="5688956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99CC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7442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6" grpId="0" animBg="1"/>
      <p:bldP spid="87" grpId="0" animBg="1"/>
      <p:bldP spid="88" grpId="0" animBg="1"/>
      <p:bldP spid="39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163485"/>
            <a:ext cx="79928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一种学习策略，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数据划分为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不同部分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阶段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分别应用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不同算法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744959"/>
            <a:ext cx="242512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浅层学习：分段学习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7" y="2060848"/>
            <a:ext cx="7958777" cy="1728192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251520" y="4221088"/>
            <a:ext cx="1224136" cy="901236"/>
          </a:xfrm>
          <a:prstGeom prst="wedgeRoundRectCallout">
            <a:avLst>
              <a:gd name="adj1" fmla="val 60109"/>
              <a:gd name="adj2" fmla="val -9048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密集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局部特征区域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547665" y="4221088"/>
            <a:ext cx="792088" cy="908301"/>
          </a:xfrm>
          <a:prstGeom prst="wedgeRoundRectCallout">
            <a:avLst>
              <a:gd name="adj1" fmla="val 69073"/>
              <a:gd name="adj2" fmla="val -9035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</a:t>
            </a: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特征点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特征向量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2411762" y="4505952"/>
            <a:ext cx="1178057" cy="623437"/>
          </a:xfrm>
          <a:prstGeom prst="wedgeRoundRectCallout">
            <a:avLst>
              <a:gd name="adj1" fmla="val 37004"/>
              <a:gd name="adj2" fmla="val -154599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特征向量聚类特征点归属类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3661828" y="4505952"/>
            <a:ext cx="1253473" cy="1299312"/>
          </a:xfrm>
          <a:prstGeom prst="wedgeRoundRectCallout">
            <a:avLst>
              <a:gd name="adj1" fmla="val 22059"/>
              <a:gd name="adj2" fmla="val -100068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基本单元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特定局部特征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区分元素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特定算法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处理基础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987310" y="4505951"/>
            <a:ext cx="952842" cy="623437"/>
          </a:xfrm>
          <a:prstGeom prst="wedgeRoundRectCallout">
            <a:avLst>
              <a:gd name="adj1" fmla="val 13317"/>
              <a:gd name="adj2" fmla="val -149147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缩放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尺度特征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043737" y="4505951"/>
            <a:ext cx="2799120" cy="1209259"/>
          </a:xfrm>
          <a:prstGeom prst="wedgeRoundRectCallout">
            <a:avLst>
              <a:gd name="adj1" fmla="val -33020"/>
              <a:gd name="adj2" fmla="val -98753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每个尺度特征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直方图统计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每个视觉单词出现的次数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每个尺度的图像→特征直方图表示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17708" y="147279"/>
            <a:ext cx="5112568" cy="884858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阶段采用</a:t>
            </a:r>
            <a:r>
              <a:rPr lang="zh-CN" altLang="zh-CN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不同的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方法、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处理方法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6213" indent="-17621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各阶段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均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zh-CN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择优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每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均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可采用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合适的好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176213" indent="-17621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获得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最好结果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作为下一阶段的依据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0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36440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20820" y="244056"/>
            <a:ext cx="71287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神经网络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参数优化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误差反向传播</a:t>
            </a: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参数更新</a:t>
            </a:r>
            <a:r>
              <a:rPr lang="zh-CN" altLang="en-US" sz="2000" dirty="0">
                <a:latin typeface="+mn-ea"/>
                <a:ea typeface="+mn-ea"/>
              </a:rPr>
              <a:t>例子</a:t>
            </a:r>
            <a:r>
              <a:rPr lang="en-US" altLang="zh-CN" sz="2000" dirty="0">
                <a:latin typeface="+mn-ea"/>
                <a:ea typeface="+mn-ea"/>
              </a:rPr>
              <a:t>---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计算误差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87624" y="632677"/>
            <a:ext cx="6624736" cy="2580299"/>
            <a:chOff x="1187624" y="632677"/>
            <a:chExt cx="6192688" cy="279674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632677"/>
              <a:ext cx="6192688" cy="279674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6525800" y="1245066"/>
              <a:ext cx="76610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误差总和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83876" y="3364348"/>
            <a:ext cx="8399652" cy="880097"/>
            <a:chOff x="383876" y="3364348"/>
            <a:chExt cx="8399652" cy="880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AABF3EE-4163-49F1-9F79-267B77B0C893}"/>
                    </a:ext>
                  </a:extLst>
                </p:cNvPr>
                <p:cNvSpPr/>
                <p:nvPr/>
              </p:nvSpPr>
              <p:spPr>
                <a:xfrm>
                  <a:off x="383876" y="3364348"/>
                  <a:ext cx="8399652" cy="69448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algn="just">
                    <a:lnSpc>
                      <a:spcPts val="2900"/>
                    </a:lnSpc>
                    <a:spcAft>
                      <a:spcPts val="12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latin typeface="+mn-ea"/>
                      <a:ea typeface="+mn-ea"/>
                    </a:rPr>
                    <a:t>神经网络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在</a:t>
                  </a:r>
                  <a:r>
                    <a:rPr lang="zh-CN" altLang="zh-CN" sz="1600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当前参数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下</a:t>
                  </a:r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计算得到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预测结果</a:t>
                  </a:r>
                  <a14:m>
                    <m:oMath xmlns:m="http://schemas.openxmlformats.org/officeDocument/2006/math"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(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后，通过</a:t>
                  </a:r>
                  <a:r>
                    <a:rPr lang="zh-CN" altLang="zh-CN" sz="1600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均方误差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损失函数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计算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模型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预测值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与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真实值</a:t>
                  </a:r>
                  <a14:m>
                    <m:oMath xmlns:m="http://schemas.openxmlformats.org/officeDocument/2006/math"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sz="1600" dirty="0" smtClean="0">
                      <a:latin typeface="+mn-ea"/>
                      <a:ea typeface="+mn-ea"/>
                    </a:rPr>
                    <a:t>之间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误差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，记为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---</a:t>
                  </a: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AABF3EE-4163-49F1-9F79-267B77B0C8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6" y="3364348"/>
                  <a:ext cx="8399652" cy="694485"/>
                </a:xfrm>
                <a:prstGeom prst="rect">
                  <a:avLst/>
                </a:prstGeom>
                <a:blipFill>
                  <a:blip r:embed="rId3"/>
                  <a:stretch>
                    <a:fillRect l="-1161" r="-1451"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9112" y="3763212"/>
              <a:ext cx="1539876" cy="48123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AABF3EE-4163-49F1-9F79-267B77B0C893}"/>
              </a:ext>
            </a:extLst>
          </p:cNvPr>
          <p:cNvSpPr/>
          <p:nvPr/>
        </p:nvSpPr>
        <p:spPr>
          <a:xfrm>
            <a:off x="381698" y="4383711"/>
            <a:ext cx="8399652" cy="640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然后，</a:t>
            </a:r>
            <a:r>
              <a:rPr lang="zh-CN" altLang="zh-CN" sz="1600" dirty="0" smtClean="0">
                <a:latin typeface="+mn-ea"/>
                <a:ea typeface="+mn-ea"/>
              </a:rPr>
              <a:t>通过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梯度下降</a:t>
            </a:r>
            <a:r>
              <a:rPr lang="zh-CN" altLang="zh-CN" sz="1600" dirty="0" smtClean="0">
                <a:latin typeface="+mn-ea"/>
                <a:ea typeface="+mn-ea"/>
              </a:rPr>
              <a:t>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误差反向传播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沿着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梯度的反方向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更改参数变量取值</a:t>
            </a:r>
            <a:r>
              <a:rPr lang="zh-CN" altLang="zh-CN" sz="1600" dirty="0" smtClean="0">
                <a:latin typeface="+mn-ea"/>
                <a:ea typeface="+mn-ea"/>
              </a:rPr>
              <a:t>，使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快速下降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到其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最小值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3759" y="5105282"/>
            <a:ext cx="8399652" cy="970472"/>
            <a:chOff x="383759" y="5105282"/>
            <a:chExt cx="8399652" cy="97047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816" y="5539039"/>
              <a:ext cx="1556788" cy="53671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BAABF3EE-4163-49F1-9F79-267B77B0C893}"/>
                    </a:ext>
                  </a:extLst>
                </p:cNvPr>
                <p:cNvSpPr/>
                <p:nvPr/>
              </p:nvSpPr>
              <p:spPr>
                <a:xfrm>
                  <a:off x="383759" y="5105282"/>
                  <a:ext cx="8399652" cy="74379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algn="just">
                    <a:lnSpc>
                      <a:spcPts val="29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因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损失函数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对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权值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𝟕</m:t>
                          </m:r>
                        </m:sub>
                      </m:sSub>
                      <m:r>
                        <a:rPr lang="en-US" altLang="zh-CN" sz="16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～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𝟏𝟐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偏导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计算相似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这里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𝟕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为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例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说明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如何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更新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参数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𝟕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取值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损失函数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𝑳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𝒘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，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即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---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BAABF3EE-4163-49F1-9F79-267B77B0C8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59" y="5105282"/>
                  <a:ext cx="8399652" cy="743793"/>
                </a:xfrm>
                <a:prstGeom prst="rect">
                  <a:avLst/>
                </a:prstGeom>
                <a:blipFill>
                  <a:blip r:embed="rId6"/>
                  <a:stretch>
                    <a:fillRect l="-1161" r="-1451" b="-90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03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6B45BA-CAAC-4FCB-ABE8-8CDA73E17DDE}"/>
                  </a:ext>
                </a:extLst>
              </p:cNvPr>
              <p:cNvSpPr/>
              <p:nvPr/>
            </p:nvSpPr>
            <p:spPr>
              <a:xfrm>
                <a:off x="420820" y="321244"/>
                <a:ext cx="3443187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zh-CN" dirty="0" smtClean="0"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对参数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的偏</a:t>
                </a:r>
                <a:r>
                  <a:rPr lang="zh-CN" altLang="zh-CN" dirty="0" smtClean="0">
                    <a:latin typeface="+mn-ea"/>
                    <a:ea typeface="+mn-ea"/>
                  </a:rPr>
                  <a:t>导计算</a:t>
                </a:r>
                <a:r>
                  <a:rPr lang="zh-CN" altLang="zh-CN" dirty="0">
                    <a:latin typeface="+mn-ea"/>
                    <a:ea typeface="+mn-ea"/>
                  </a:rPr>
                  <a:t>：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36B45BA-CAAC-4FCB-ABE8-8CDA73E17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21244"/>
                <a:ext cx="3443187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4071" t="-33333" r="-3717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420820" y="3981270"/>
            <a:ext cx="209191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dirty="0" smtClean="0">
                <a:latin typeface="+mn-ea"/>
              </a:rPr>
              <a:t>公式</a:t>
            </a:r>
            <a:r>
              <a:rPr lang="zh-CN" altLang="zh-CN" dirty="0">
                <a:latin typeface="+mn-ea"/>
              </a:rPr>
              <a:t>中每一项</a:t>
            </a:r>
            <a:r>
              <a:rPr lang="zh-CN" altLang="zh-CN" dirty="0" smtClean="0">
                <a:latin typeface="+mn-ea"/>
              </a:rPr>
              <a:t>结果：</a:t>
            </a:r>
            <a:endParaRPr lang="zh-CN" altLang="zh-CN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05091"/>
            <a:ext cx="3528392" cy="6860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752" y="3999251"/>
            <a:ext cx="1868074" cy="1934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600" y="630138"/>
            <a:ext cx="6048672" cy="24668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628" y="86532"/>
            <a:ext cx="1556788" cy="5367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圆角矩形标注 5"/>
          <p:cNvSpPr/>
          <p:nvPr/>
        </p:nvSpPr>
        <p:spPr bwMode="auto">
          <a:xfrm>
            <a:off x="4477891" y="4258269"/>
            <a:ext cx="1360485" cy="250851"/>
          </a:xfrm>
          <a:prstGeom prst="wedgeRoundRectCallout">
            <a:avLst>
              <a:gd name="adj1" fmla="val -49085"/>
              <a:gd name="adj2" fmla="val 15914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的导数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004048" y="3271089"/>
            <a:ext cx="3493329" cy="652672"/>
            <a:chOff x="5004048" y="3409629"/>
            <a:chExt cx="3493329" cy="652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5004048" y="3409629"/>
                  <a:ext cx="3340147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同理可求出</a:t>
                  </a:r>
                  <a:r>
                    <a:rPr lang="zh-CN" altLang="zh-CN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a14:m>
                  <a:endParaRPr lang="zh-CN" altLang="zh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8" y="3409629"/>
                  <a:ext cx="334014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380" t="-33333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5940152" y="3785302"/>
                  <a:ext cx="2557225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即</a:t>
                  </a:r>
                  <a:r>
                    <a:rPr lang="zh-CN" altLang="zh-CN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a14:m>
                  <a:endParaRPr lang="zh-CN" altLang="zh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785302"/>
                  <a:ext cx="255722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476" t="-32609" r="-1905" b="-456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31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9" y="3582160"/>
            <a:ext cx="8778121" cy="2038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ACA1FB6-86FC-4EA5-A3F3-B80753CDFF4F}"/>
                  </a:ext>
                </a:extLst>
              </p:cNvPr>
              <p:cNvSpPr/>
              <p:nvPr/>
            </p:nvSpPr>
            <p:spPr>
              <a:xfrm>
                <a:off x="492828" y="144215"/>
                <a:ext cx="8399652" cy="64960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𝟕</m:t>
                        </m:r>
                      </m:sub>
                    </m:sSub>
                    <m:r>
                      <a:rPr lang="en-US" altLang="zh-CN" sz="1600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～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相对于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偏导结果</a:t>
                </a:r>
                <a:r>
                  <a:rPr lang="zh-CN" altLang="zh-CN" sz="1600" dirty="0">
                    <a:latin typeface="+mn-ea"/>
                    <a:ea typeface="+mn-ea"/>
                  </a:rPr>
                  <a:t>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仍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链式求导法则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u="wavyDbl" dirty="0">
                    <a:latin typeface="+mn-ea"/>
                    <a:ea typeface="+mn-ea"/>
                  </a:rPr>
                  <a:t>即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计算得到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相对于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～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偏导结果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这里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说明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的偏导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𝜹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ACA1FB6-86FC-4EA5-A3F3-B80753CDF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8" y="144215"/>
                <a:ext cx="8399652" cy="649601"/>
              </a:xfrm>
              <a:prstGeom prst="rect">
                <a:avLst/>
              </a:prstGeom>
              <a:blipFill>
                <a:blip r:embed="rId3"/>
                <a:stretch>
                  <a:fillRect l="-1161" t="-2830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54A9D23-EBE7-48E2-8D2B-2C2C85103D69}"/>
                  </a:ext>
                </a:extLst>
              </p:cNvPr>
              <p:cNvSpPr/>
              <p:nvPr/>
            </p:nvSpPr>
            <p:spPr>
              <a:xfrm>
                <a:off x="5508105" y="980728"/>
                <a:ext cx="3384376" cy="1603003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计算得到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相对于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所有参数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偏导结果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后，利用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梯度下降算法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，通过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𝒏𝒆𝒘</m:t>
                        </m:r>
                      </m:sup>
                    </m:sSubSup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 − 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𝜼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更新参数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然后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不断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迭代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直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到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模型参数</a:t>
                </a:r>
                <a:r>
                  <a:rPr lang="zh-CN" altLang="zh-CN" sz="16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收敛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，此时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损失函数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达到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最小值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54A9D23-EBE7-48E2-8D2B-2C2C85103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5" y="980728"/>
                <a:ext cx="3384376" cy="1603003"/>
              </a:xfrm>
              <a:prstGeom prst="rect">
                <a:avLst/>
              </a:prstGeom>
              <a:blipFill>
                <a:blip r:embed="rId4"/>
                <a:stretch>
                  <a:fillRect l="-2693" t="-1887" r="-3411" b="-3396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 bwMode="auto">
          <a:xfrm>
            <a:off x="574984" y="3635880"/>
            <a:ext cx="360040" cy="450336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15616" y="3630742"/>
            <a:ext cx="2520280" cy="455474"/>
            <a:chOff x="1333216" y="3519296"/>
            <a:chExt cx="2471946" cy="455474"/>
          </a:xfrm>
        </p:grpSpPr>
        <p:sp>
          <p:nvSpPr>
            <p:cNvPr id="11" name="矩形 10"/>
            <p:cNvSpPr/>
            <p:nvPr/>
          </p:nvSpPr>
          <p:spPr bwMode="auto">
            <a:xfrm>
              <a:off x="1333216" y="3524434"/>
              <a:ext cx="727648" cy="450336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211809" y="3519296"/>
              <a:ext cx="727648" cy="450336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077514" y="3519296"/>
              <a:ext cx="727648" cy="450336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77248" y="4355960"/>
            <a:ext cx="8443224" cy="511524"/>
            <a:chOff x="634636" y="4159954"/>
            <a:chExt cx="8212124" cy="450336"/>
          </a:xfrm>
        </p:grpSpPr>
        <p:sp>
          <p:nvSpPr>
            <p:cNvPr id="15" name="矩形 14"/>
            <p:cNvSpPr/>
            <p:nvPr/>
          </p:nvSpPr>
          <p:spPr bwMode="auto">
            <a:xfrm>
              <a:off x="634636" y="4159954"/>
              <a:ext cx="2641220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424660" y="4159954"/>
              <a:ext cx="2641220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205540" y="4159954"/>
              <a:ext cx="2641220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 bwMode="auto">
          <a:xfrm>
            <a:off x="5498960" y="5066896"/>
            <a:ext cx="1080120" cy="534250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58400" y="5063440"/>
            <a:ext cx="4824536" cy="541832"/>
            <a:chOff x="706644" y="4774240"/>
            <a:chExt cx="4702020" cy="453792"/>
          </a:xfrm>
        </p:grpSpPr>
        <p:sp>
          <p:nvSpPr>
            <p:cNvPr id="20" name="矩形 19"/>
            <p:cNvSpPr/>
            <p:nvPr/>
          </p:nvSpPr>
          <p:spPr bwMode="auto">
            <a:xfrm>
              <a:off x="706644" y="4777696"/>
              <a:ext cx="1486877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2315892" y="4774240"/>
              <a:ext cx="1486877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3921787" y="4777696"/>
              <a:ext cx="1486877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标注 24"/>
              <p:cNvSpPr/>
              <p:nvPr/>
            </p:nvSpPr>
            <p:spPr bwMode="auto">
              <a:xfrm>
                <a:off x="5549297" y="5758865"/>
                <a:ext cx="2431128" cy="329212"/>
              </a:xfrm>
              <a:prstGeom prst="wedgeRoundRectCallout">
                <a:avLst>
                  <a:gd name="adj1" fmla="val 19530"/>
                  <a:gd name="adj2" fmla="val -126373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𝑳</m:t>
                    </m:r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𝟕</m:t>
                        </m:r>
                      </m:sub>
                    </m:sSub>
                    <m:r>
                      <a: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、</m:t>
                    </m:r>
                    <m:sSub>
                      <m:sSubPr>
                        <m:ctrlP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𝟖</m:t>
                        </m:r>
                      </m:sub>
                    </m:sSub>
                    <m:r>
                      <a: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、</m:t>
                    </m:r>
                    <m:sSub>
                      <m:sSubPr>
                        <m:ctrlP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𝟗</m:t>
                        </m:r>
                      </m:sub>
                    </m:sSub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的偏导</a:t>
                </a:r>
              </a:p>
            </p:txBody>
          </p:sp>
        </mc:Choice>
        <mc:Fallback xmlns="">
          <p:sp>
            <p:nvSpPr>
              <p:cNvPr id="25" name="圆角矩形标注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9297" y="5758865"/>
                <a:ext cx="2431128" cy="329212"/>
              </a:xfrm>
              <a:prstGeom prst="wedgeRoundRectCallout">
                <a:avLst>
                  <a:gd name="adj1" fmla="val 19530"/>
                  <a:gd name="adj2" fmla="val -126373"/>
                  <a:gd name="adj3" fmla="val 16667"/>
                </a:avLst>
              </a:prstGeom>
              <a:blipFill>
                <a:blip r:embed="rId5"/>
                <a:stretch>
                  <a:fillRect l="-2494" r="-4489" b="-14286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07" y="880756"/>
            <a:ext cx="4823233" cy="2521804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486554" y="3855910"/>
            <a:ext cx="5976145" cy="500050"/>
            <a:chOff x="1486554" y="3855910"/>
            <a:chExt cx="5976145" cy="500050"/>
          </a:xfrm>
        </p:grpSpPr>
        <p:cxnSp>
          <p:nvCxnSpPr>
            <p:cNvPr id="6" name="直接箭头连接符 5"/>
            <p:cNvCxnSpPr>
              <a:stCxn id="11" idx="2"/>
            </p:cNvCxnSpPr>
            <p:nvPr/>
          </p:nvCxnSpPr>
          <p:spPr bwMode="auto">
            <a:xfrm>
              <a:off x="1486554" y="4086216"/>
              <a:ext cx="133118" cy="269744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箭头连接符 7"/>
            <p:cNvCxnSpPr>
              <a:stCxn id="12" idx="2"/>
            </p:cNvCxnSpPr>
            <p:nvPr/>
          </p:nvCxnSpPr>
          <p:spPr bwMode="auto">
            <a:xfrm>
              <a:off x="2382326" y="4081078"/>
              <a:ext cx="2261682" cy="274882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28"/>
            <p:cNvCxnSpPr>
              <a:stCxn id="13" idx="3"/>
              <a:endCxn id="17" idx="0"/>
            </p:cNvCxnSpPr>
            <p:nvPr/>
          </p:nvCxnSpPr>
          <p:spPr bwMode="auto">
            <a:xfrm>
              <a:off x="3635896" y="3855910"/>
              <a:ext cx="3826803" cy="50005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组合 33"/>
          <p:cNvGrpSpPr/>
          <p:nvPr/>
        </p:nvGrpSpPr>
        <p:grpSpPr>
          <a:xfrm>
            <a:off x="1984019" y="4353710"/>
            <a:ext cx="6840818" cy="513774"/>
            <a:chOff x="1984019" y="4353710"/>
            <a:chExt cx="6840818" cy="513774"/>
          </a:xfrm>
        </p:grpSpPr>
        <p:sp>
          <p:nvSpPr>
            <p:cNvPr id="31" name="矩形 30"/>
            <p:cNvSpPr/>
            <p:nvPr/>
          </p:nvSpPr>
          <p:spPr bwMode="auto">
            <a:xfrm>
              <a:off x="1984019" y="4355960"/>
              <a:ext cx="1108776" cy="511524"/>
            </a:xfrm>
            <a:prstGeom prst="rect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4852558" y="4353710"/>
              <a:ext cx="1108776" cy="511524"/>
            </a:xfrm>
            <a:prstGeom prst="rect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7716061" y="4355960"/>
              <a:ext cx="1108776" cy="511524"/>
            </a:xfrm>
            <a:prstGeom prst="rect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221209" y="4865234"/>
            <a:ext cx="5745205" cy="202332"/>
            <a:chOff x="1221209" y="4865234"/>
            <a:chExt cx="5745205" cy="202332"/>
          </a:xfrm>
        </p:grpSpPr>
        <p:cxnSp>
          <p:nvCxnSpPr>
            <p:cNvPr id="38" name="直接箭头连接符 37"/>
            <p:cNvCxnSpPr/>
            <p:nvPr/>
          </p:nvCxnSpPr>
          <p:spPr bwMode="auto">
            <a:xfrm>
              <a:off x="1221209" y="4865234"/>
              <a:ext cx="0" cy="1982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箭头连接符 39"/>
            <p:cNvCxnSpPr/>
            <p:nvPr/>
          </p:nvCxnSpPr>
          <p:spPr bwMode="auto">
            <a:xfrm flipH="1">
              <a:off x="2894020" y="4865234"/>
              <a:ext cx="1245932" cy="1982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>
              <a:endCxn id="22" idx="0"/>
            </p:cNvCxnSpPr>
            <p:nvPr/>
          </p:nvCxnSpPr>
          <p:spPr bwMode="auto">
            <a:xfrm flipH="1">
              <a:off x="4520127" y="4865234"/>
              <a:ext cx="2446287" cy="2023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" name="组合 46"/>
          <p:cNvGrpSpPr/>
          <p:nvPr/>
        </p:nvGrpSpPr>
        <p:grpSpPr>
          <a:xfrm>
            <a:off x="1059338" y="5635540"/>
            <a:ext cx="3705392" cy="282743"/>
            <a:chOff x="1059338" y="5635540"/>
            <a:chExt cx="3705392" cy="282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1059338" y="5641284"/>
                  <a:ext cx="323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38" y="5641284"/>
                  <a:ext cx="32374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208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2710517" y="5641283"/>
                  <a:ext cx="323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517" y="5641283"/>
                  <a:ext cx="32374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208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4440988" y="5635540"/>
                  <a:ext cx="323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988" y="5635540"/>
                  <a:ext cx="32374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208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939918" y="3402046"/>
                <a:ext cx="412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18" y="3402046"/>
                <a:ext cx="412997" cy="307777"/>
              </a:xfrm>
              <a:prstGeom prst="rect">
                <a:avLst/>
              </a:prstGeom>
              <a:blipFill>
                <a:blip r:embed="rId10"/>
                <a:stretch>
                  <a:fillRect l="-5882" r="-294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4416087" y="3529042"/>
            <a:ext cx="3681419" cy="276999"/>
            <a:chOff x="4397615" y="3445918"/>
            <a:chExt cx="3681419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4804545" y="3445918"/>
                  <a:ext cx="3274489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altLang="en-US" dirty="0" smtClean="0">
                      <a:solidFill>
                        <a:srgbClr val="0000FF"/>
                      </a:solidFill>
                      <a:latin typeface="+mn-ea"/>
                    </a:rPr>
                    <a:t>同理可求出</a:t>
                  </a:r>
                  <a:r>
                    <a:rPr lang="zh-CN" altLang="zh-CN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a14:m>
                  <a:endParaRPr lang="zh-CN" altLang="zh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4545" y="3445918"/>
                  <a:ext cx="327448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83" t="-33333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/>
            <p:cNvCxnSpPr/>
            <p:nvPr/>
          </p:nvCxnSpPr>
          <p:spPr bwMode="auto">
            <a:xfrm>
              <a:off x="4397615" y="3584562"/>
              <a:ext cx="33875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 bwMode="auto">
              <a:xfrm>
                <a:off x="6504009" y="2543123"/>
                <a:ext cx="2387160" cy="7866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ts val="3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</a:rPr>
                  <a:t>如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bSup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sz="1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l-GR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𝜼</m:t>
                    </m:r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0" lang="en-US" altLang="zh-CN" sz="1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kumimoji="0" lang="en-US" altLang="zh-CN" sz="1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l" defTabSz="914400" rtl="0" eaLnBrk="1" fontAlgn="base" latinLnBrk="0" hangingPunct="1">
                  <a:lnSpc>
                    <a:spcPts val="3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bSup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altLang="zh-CN" sz="1600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0" lang="zh-CN" altLang="en-US" sz="1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4009" y="2543123"/>
                <a:ext cx="2387160" cy="786604"/>
              </a:xfrm>
              <a:prstGeom prst="rect">
                <a:avLst/>
              </a:prstGeom>
              <a:blipFill>
                <a:blip r:embed="rId12"/>
                <a:stretch>
                  <a:fillRect l="-1269" b="-458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93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3" grpId="1" animBg="1"/>
      <p:bldP spid="19" grpId="0" animBg="1"/>
      <p:bldP spid="25" grpId="0" animBg="1"/>
      <p:bldP spid="48" grpId="0"/>
      <p:bldP spid="5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591100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9421" y="233216"/>
            <a:ext cx="21063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九、卷积神经网络</a:t>
            </a:r>
            <a:endParaRPr lang="zh-CN" altLang="en-US" sz="2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49421" y="663123"/>
            <a:ext cx="8274335" cy="1055973"/>
            <a:chOff x="449421" y="663123"/>
            <a:chExt cx="8274335" cy="105597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847CCA0-7C47-4BCF-9362-2805C334D8CF}"/>
                </a:ext>
              </a:extLst>
            </p:cNvPr>
            <p:cNvSpPr/>
            <p:nvPr/>
          </p:nvSpPr>
          <p:spPr>
            <a:xfrm>
              <a:off x="4409512" y="663123"/>
              <a:ext cx="4314244" cy="103874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71463" indent="-271463" algn="just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前馈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神经网络</a:t>
              </a:r>
              <a:r>
                <a: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中，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输入层</a:t>
              </a:r>
              <a:r>
                <a: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输入数据</a:t>
              </a:r>
              <a:r>
                <a:rPr lang="zh-CN" altLang="en-US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u="wavyDbl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直接</a:t>
              </a:r>
              <a:r>
                <a:rPr lang="zh-CN" altLang="en-US" u="wavyDbl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与第一个</a:t>
              </a:r>
              <a:r>
                <a:rPr lang="zh-CN" altLang="en-US" u="wavyDbl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隐含层</a:t>
              </a:r>
              <a:r>
                <a:rPr lang="zh-CN" altLang="en-US" u="wavyDbl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中</a:t>
              </a:r>
              <a:r>
                <a: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所有神经元</a:t>
              </a:r>
              <a:r>
                <a:rPr lang="zh-CN" altLang="en-US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相互连接</a:t>
              </a:r>
              <a:r>
                <a:rPr lang="zh-CN" altLang="en-US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r>
                <a: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全连接</a:t>
              </a:r>
              <a:r>
                <a: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421" y="668523"/>
              <a:ext cx="3738169" cy="10505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847CCA0-7C47-4BCF-9362-2805C334D8CF}"/>
                  </a:ext>
                </a:extLst>
              </p:cNvPr>
              <p:cNvSpPr/>
              <p:nvPr/>
            </p:nvSpPr>
            <p:spPr>
              <a:xfrm>
                <a:off x="420820" y="1916832"/>
                <a:ext cx="8321408" cy="19749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一幅图像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需要将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灰度图像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二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维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矩阵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彩色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图像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三维矩阵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转换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向量形式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533400" indent="-171450" algn="just">
                  <a:lnSpc>
                    <a:spcPts val="22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：给定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一幅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分辨率为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1000×1000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的灰度图像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1000000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维的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向量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如果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第一个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隐含层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神经元都相连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且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第一个隐含层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的维度与输入维度一致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输入层</a:t>
                </a:r>
                <a:r>
                  <a:rPr lang="zh-CN" altLang="en-US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第一个隐藏层</a:t>
                </a:r>
                <a:r>
                  <a:rPr lang="zh-CN" altLang="en-US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待训练</a:t>
                </a:r>
                <a:r>
                  <a:rPr lang="zh-CN" altLang="en-US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参数数量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533400" indent="-171450" algn="just">
                  <a:lnSpc>
                    <a:spcPts val="22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模型参数巨大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不仅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占用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大量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计算资源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，也会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使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神经网络模型</a:t>
                </a:r>
                <a:r>
                  <a:rPr lang="zh-CN" altLang="en-US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训练难以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收敛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847CCA0-7C47-4BCF-9362-2805C334D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1916832"/>
                <a:ext cx="8321408" cy="1974900"/>
              </a:xfrm>
              <a:prstGeom prst="rect">
                <a:avLst/>
              </a:prstGeom>
              <a:blipFill>
                <a:blip r:embed="rId3"/>
                <a:stretch>
                  <a:fillRect l="-1245" t="-3086" r="-1758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87888" y="3986592"/>
                <a:ext cx="6141928" cy="6056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说明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：第一</a:t>
                </a:r>
                <a:r>
                  <a:rPr lang="zh-CN" altLang="en-US" sz="1600" dirty="0">
                    <a:latin typeface="+mn-ea"/>
                    <a:ea typeface="+mn-ea"/>
                  </a:rPr>
                  <a:t>个隐含层也有</a:t>
                </a:r>
                <a:r>
                  <a:rPr lang="en-US" altLang="zh-CN" sz="1600" dirty="0">
                    <a:latin typeface="+mn-ea"/>
                    <a:ea typeface="+mn-ea"/>
                  </a:rPr>
                  <a:t>1000000</a:t>
                </a:r>
                <a:r>
                  <a:rPr lang="zh-CN" altLang="en-US" sz="1600" dirty="0">
                    <a:latin typeface="+mn-ea"/>
                    <a:ea typeface="+mn-ea"/>
                  </a:rPr>
                  <a:t>个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神经元，就有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1000000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个权值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，则参数数量为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𝟏𝟎</m:t>
                        </m:r>
                      </m:e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，如果再加上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1000000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个偏置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 ！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888" y="3986592"/>
                <a:ext cx="6141928" cy="605679"/>
              </a:xfrm>
              <a:prstGeom prst="rect">
                <a:avLst/>
              </a:prstGeom>
              <a:blipFill>
                <a:blip r:embed="rId4"/>
                <a:stretch>
                  <a:fillRect l="-1982" t="-4950" r="-1685" b="-16832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9847CCA0-7C47-4BCF-9362-2805C334D8CF}"/>
              </a:ext>
            </a:extLst>
          </p:cNvPr>
          <p:cNvSpPr/>
          <p:nvPr/>
        </p:nvSpPr>
        <p:spPr>
          <a:xfrm>
            <a:off x="420820" y="4810943"/>
            <a:ext cx="7895596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因此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，对于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图像数据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不能直接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像素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点向量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网络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每个神经元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相连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8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66477"/>
            <a:ext cx="5832648" cy="32665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0820" y="241632"/>
            <a:ext cx="28803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卷积神经网络：卷积过程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6228184" y="268662"/>
                <a:ext cx="2664296" cy="39833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1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如图：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sz="1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灰度图像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𝟗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大小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1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的卷积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核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76213" indent="-176213" algn="just">
                  <a:lnSpc>
                    <a:spcPts val="1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核对图像的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卷积操作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分别以图像中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𝒓</m:t>
                    </m:r>
                    <m:r>
                      <a:rPr lang="zh-CN" alt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𝒔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为中心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形成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9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1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图像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子区域</a:t>
                </a:r>
                <a:endParaRPr lang="en-US" altLang="zh-CN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76213" indent="-176213" algn="just">
                  <a:lnSpc>
                    <a:spcPts val="1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卷积核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定义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u="wavyDbl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u="wavyDbl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400" b="1" i="1" u="wavyDbl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图像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子区域内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加权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累加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卷积运算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点积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76213" indent="-176213" algn="just">
                  <a:lnSpc>
                    <a:spcPts val="1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图像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子区域</a:t>
                </a:r>
                <a:r>
                  <a:rPr lang="zh-CN" altLang="zh-CN" sz="1400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中心像素点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</a:t>
                </a:r>
                <a:r>
                  <a:rPr lang="en-US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滤波</a:t>
                </a:r>
                <a:r>
                  <a:rPr lang="en-US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76213" indent="-176213" algn="just">
                  <a:lnSpc>
                    <a:spcPts val="18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给定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卷积核权重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前提下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记住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了</a:t>
                </a:r>
                <a:r>
                  <a:rPr lang="zh-CN" altLang="en-US" sz="1400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某个中心点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邻域点之间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某些</a:t>
                </a:r>
                <a:r>
                  <a:rPr lang="zh-CN" altLang="zh-CN" sz="14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特定</a:t>
                </a:r>
                <a:r>
                  <a:rPr lang="zh-CN" altLang="en-US" sz="14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空间模式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，也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忽略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了</a:t>
                </a:r>
                <a:r>
                  <a:rPr lang="zh-CN" altLang="zh-CN" sz="14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某些空间</a:t>
                </a:r>
                <a:r>
                  <a:rPr lang="zh-CN" altLang="zh-CN" sz="14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模式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68662"/>
                <a:ext cx="2664296" cy="3983335"/>
              </a:xfrm>
              <a:prstGeom prst="rect">
                <a:avLst/>
              </a:prstGeom>
              <a:blipFill>
                <a:blip r:embed="rId3"/>
                <a:stretch>
                  <a:fillRect l="-3204" t="-1682" r="-4119" b="-1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251520" y="4491317"/>
                <a:ext cx="8668392" cy="14875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2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这里以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为中心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卷积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滤波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为例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为中心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形成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3×3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大小子块中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邻域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𝒂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八个像素点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，用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卷积核中的权重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对这些像素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含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加权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求和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，得到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的卷积滤波结果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𝒉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𝟖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𝒍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𝟗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【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同理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可得到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𝒓</m:t>
                    </m:r>
                    <m:r>
                      <a:rPr lang="zh-CN" altLang="en-US" sz="1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𝒔</m:t>
                    </m:r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卷积滤波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】</a:t>
                </a:r>
              </a:p>
              <a:p>
                <a:pPr marL="182563" indent="-182563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运算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图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feature map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endPara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491317"/>
                <a:ext cx="8668392" cy="1487587"/>
              </a:xfrm>
              <a:prstGeom prst="rect">
                <a:avLst/>
              </a:prstGeom>
              <a:blipFill>
                <a:blip r:embed="rId4"/>
                <a:stretch>
                  <a:fillRect l="-914" t="-4508" r="-1266" b="-5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3068960"/>
            <a:ext cx="720080" cy="617212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01856" y="1844824"/>
            <a:ext cx="633264" cy="873240"/>
            <a:chOff x="701856" y="1844824"/>
            <a:chExt cx="633264" cy="873240"/>
          </a:xfrm>
        </p:grpSpPr>
        <p:sp>
          <p:nvSpPr>
            <p:cNvPr id="6" name="矩形 5"/>
            <p:cNvSpPr/>
            <p:nvPr/>
          </p:nvSpPr>
          <p:spPr bwMode="auto">
            <a:xfrm>
              <a:off x="701856" y="1844824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953312" y="1844824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181960" y="1844824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711000" y="219572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962456" y="219572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191104" y="219572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11000" y="250204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962456" y="250204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191104" y="250204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 bwMode="auto">
          <a:xfrm>
            <a:off x="701856" y="1854551"/>
            <a:ext cx="144016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9964" y="1503072"/>
            <a:ext cx="685652" cy="9086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73420" y="1484784"/>
            <a:ext cx="685652" cy="9086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944168" y="1484784"/>
            <a:ext cx="685652" cy="9086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9964" y="1821964"/>
            <a:ext cx="685652" cy="9086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10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13" grpId="0" animBg="1"/>
      <p:bldP spid="13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6564" y="243504"/>
            <a:ext cx="13681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卷积的意义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0" y="703496"/>
            <a:ext cx="3518315" cy="229345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3939135" y="703496"/>
            <a:ext cx="4803094" cy="884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利用</a:t>
            </a:r>
            <a:r>
              <a:rPr lang="zh-CN" altLang="zh-CN" sz="1600" u="wavyDbl" dirty="0" smtClean="0">
                <a:latin typeface="+mn-ea"/>
                <a:ea typeface="+mn-ea"/>
              </a:rPr>
              <a:t>图像</a:t>
            </a:r>
            <a:r>
              <a:rPr lang="zh-CN" altLang="zh-CN" sz="1600" u="wavyDbl" dirty="0">
                <a:latin typeface="+mn-ea"/>
                <a:ea typeface="+mn-ea"/>
              </a:rPr>
              <a:t>中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像素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之间</a:t>
            </a:r>
            <a:r>
              <a:rPr lang="zh-CN" altLang="zh-CN" sz="1600" dirty="0" smtClean="0">
                <a:latin typeface="+mn-ea"/>
                <a:ea typeface="+mn-ea"/>
              </a:rPr>
              <a:t>存在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空间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依赖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latin typeface="+mn-ea"/>
                <a:ea typeface="+mn-ea"/>
              </a:rPr>
              <a:t>特点</a:t>
            </a:r>
            <a:r>
              <a:rPr lang="zh-CN" altLang="zh-CN" sz="1600" dirty="0">
                <a:latin typeface="+mn-ea"/>
                <a:ea typeface="+mn-ea"/>
              </a:rPr>
              <a:t>，即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相邻像素点</a:t>
            </a:r>
            <a:r>
              <a:rPr lang="zh-CN" altLang="zh-CN" sz="1600" dirty="0">
                <a:latin typeface="+mn-ea"/>
                <a:ea typeface="+mn-ea"/>
              </a:rPr>
              <a:t>之间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具有很强的相关性</a:t>
            </a:r>
            <a:r>
              <a:rPr lang="zh-CN" altLang="zh-CN" sz="1600" dirty="0">
                <a:latin typeface="+mn-ea"/>
                <a:ea typeface="+mn-ea"/>
              </a:rPr>
              <a:t>、而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彼此远离像素点</a:t>
            </a:r>
            <a:r>
              <a:rPr lang="zh-CN" altLang="zh-CN" sz="1600" dirty="0">
                <a:latin typeface="+mn-ea"/>
                <a:ea typeface="+mn-ea"/>
              </a:rPr>
              <a:t>之间的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相关性很弱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3937250" y="1628800"/>
                <a:ext cx="4857938" cy="147476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3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运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实际是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latin typeface="+mn-ea"/>
                    <a:ea typeface="+mn-ea"/>
                  </a:rPr>
                  <a:t>图像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进行了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下采样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操作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如图中图像</a:t>
                </a:r>
                <a:r>
                  <a:rPr lang="zh-CN" altLang="zh-CN" sz="1600" dirty="0">
                    <a:latin typeface="+mn-ea"/>
                    <a:ea typeface="+mn-ea"/>
                  </a:rPr>
                  <a:t>分辨率为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𝟓</m:t>
                    </m:r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𝟓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，卷积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后为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𝟑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𝟑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即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卷积</a:t>
                </a:r>
                <a:r>
                  <a:rPr lang="zh-CN" altLang="en-US" sz="1600" dirty="0">
                    <a:latin typeface="+mn-ea"/>
                    <a:ea typeface="+mn-ea"/>
                  </a:rPr>
                  <a:t>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图像被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约减</a:t>
                </a:r>
                <a:r>
                  <a:rPr lang="en-US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抽象</a:t>
                </a:r>
                <a:r>
                  <a:rPr lang="en-US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了。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对图像不断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进行多次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滤波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原始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图像</a:t>
                </a:r>
                <a:r>
                  <a:rPr lang="zh-CN" altLang="zh-CN" sz="1600" dirty="0">
                    <a:latin typeface="+mn-ea"/>
                    <a:ea typeface="+mn-ea"/>
                  </a:rPr>
                  <a:t>就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会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层层抽象、层层约减</a:t>
                </a:r>
                <a:r>
                  <a:rPr lang="en-US" altLang="zh-CN" sz="1600" dirty="0">
                    <a:latin typeface="+mn-ea"/>
                    <a:ea typeface="+mn-ea"/>
                  </a:rPr>
                  <a:t>”</a:t>
                </a:r>
                <a:r>
                  <a:rPr lang="zh-CN" altLang="zh-CN" sz="1600" dirty="0">
                    <a:latin typeface="+mn-ea"/>
                    <a:ea typeface="+mn-ea"/>
                  </a:rPr>
                  <a:t>，从而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使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图像中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蕴涵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重要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信息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得到凸显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250" y="1628800"/>
                <a:ext cx="4857938" cy="1474763"/>
              </a:xfrm>
              <a:prstGeom prst="rect">
                <a:avLst/>
              </a:prstGeom>
              <a:blipFill>
                <a:blip r:embed="rId3"/>
                <a:stretch>
                  <a:fillRect l="-2008" t="-3306" r="-2384" b="-5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420820" y="3412685"/>
                <a:ext cx="8374368" cy="96180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核中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通过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数据驱动机制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学习得到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，用来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捕获</a:t>
                </a:r>
                <a:r>
                  <a:rPr lang="zh-CN" altLang="zh-CN" sz="1600" dirty="0">
                    <a:latin typeface="+mn-ea"/>
                    <a:ea typeface="+mn-ea"/>
                  </a:rPr>
                  <a:t>图像中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某</a:t>
                </a:r>
                <a:r>
                  <a:rPr lang="zh-CN" altLang="en-US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像素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及其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邻域像素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特有空间模式</a:t>
                </a:r>
                <a:r>
                  <a:rPr lang="zh-CN" altLang="zh-CN" sz="1600" dirty="0">
                    <a:latin typeface="+mn-ea"/>
                    <a:ea typeface="+mn-ea"/>
                  </a:rPr>
                  <a:t>。一旦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从数据中学习得到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权重系数</a:t>
                </a:r>
                <a:r>
                  <a:rPr lang="zh-CN" altLang="zh-CN" sz="1600" dirty="0">
                    <a:latin typeface="+mn-ea"/>
                    <a:ea typeface="+mn-ea"/>
                  </a:rPr>
                  <a:t>，这些权重系数就刻画了图像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由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像素点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所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构成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空间分布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不同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模式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412685"/>
                <a:ext cx="8374368" cy="961802"/>
              </a:xfrm>
              <a:prstGeom prst="rect">
                <a:avLst/>
              </a:prstGeom>
              <a:blipFill>
                <a:blip r:embed="rId4"/>
                <a:stretch>
                  <a:fillRect l="-1092" t="-8228" r="-509" b="-6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20820" y="4560498"/>
            <a:ext cx="76075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核</a:t>
            </a:r>
            <a:r>
              <a:rPr lang="zh-CN" altLang="en-US" sz="1600" dirty="0" smtClean="0">
                <a:latin typeface="+mn-ea"/>
                <a:ea typeface="+mn-ea"/>
              </a:rPr>
              <a:t>：一</a:t>
            </a:r>
            <a:r>
              <a:rPr lang="zh-CN" altLang="en-US" sz="1600" dirty="0">
                <a:latin typeface="+mn-ea"/>
                <a:ea typeface="+mn-ea"/>
              </a:rPr>
              <a:t>种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可学习的参数</a:t>
            </a:r>
            <a:r>
              <a:rPr lang="zh-CN" altLang="en-US" sz="1600" dirty="0">
                <a:latin typeface="+mn-ea"/>
                <a:ea typeface="+mn-ea"/>
              </a:rPr>
              <a:t>，用于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从输入数据中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提取特征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边缘</a:t>
            </a:r>
            <a:r>
              <a:rPr lang="zh-CN" altLang="en-US" sz="1600" dirty="0">
                <a:latin typeface="+mn-ea"/>
                <a:ea typeface="+mn-ea"/>
              </a:rPr>
              <a:t>、角点、纹理</a:t>
            </a:r>
            <a:r>
              <a:rPr lang="zh-CN" altLang="en-US" sz="1600" dirty="0" smtClean="0">
                <a:latin typeface="+mn-ea"/>
                <a:ea typeface="+mn-ea"/>
              </a:rPr>
              <a:t>等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22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2968" y="242360"/>
            <a:ext cx="26368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不同</a:t>
            </a:r>
            <a:r>
              <a:rPr lang="zh-CN" altLang="en-US" sz="2000" dirty="0"/>
              <a:t>卷积算子卷积效果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9" y="687480"/>
            <a:ext cx="3717964" cy="2475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4202816" y="687480"/>
                <a:ext cx="4628728" cy="24750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图</a:t>
                </a:r>
                <a:r>
                  <a:rPr lang="zh-CN" altLang="en-US" sz="1600" dirty="0">
                    <a:latin typeface="+mn-ea"/>
                    <a:ea typeface="+mn-ea"/>
                  </a:rPr>
                  <a:t>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给出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一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幅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图像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经过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两个不同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𝟕</m:t>
                    </m:r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高斯卷积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核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操作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latin typeface="+mn-ea"/>
                    <a:ea typeface="+mn-ea"/>
                  </a:rPr>
                  <a:t>结果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。高斯</a:t>
                </a:r>
                <a:r>
                  <a:rPr lang="zh-CN" altLang="zh-CN" sz="1600" dirty="0">
                    <a:latin typeface="+mn-ea"/>
                    <a:ea typeface="+mn-ea"/>
                  </a:rPr>
                  <a:t>卷积核中的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系数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具有如下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特点：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57188" indent="-17462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卷积</a:t>
                </a:r>
                <a:r>
                  <a:rPr lang="zh-CN" altLang="zh-CN" sz="1600" dirty="0">
                    <a:latin typeface="+mn-ea"/>
                    <a:ea typeface="+mn-ea"/>
                  </a:rPr>
                  <a:t>核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中心位置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系数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最大</a:t>
                </a:r>
                <a:endPara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marL="357188" indent="-17462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中心位置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向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四周边缘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扩散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过程</a:t>
                </a:r>
                <a:r>
                  <a:rPr lang="zh-CN" altLang="zh-CN" sz="1600" dirty="0">
                    <a:latin typeface="+mn-ea"/>
                    <a:ea typeface="+mn-ea"/>
                  </a:rPr>
                  <a:t>中，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系数的取值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逐渐减少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57188" indent="-174625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高斯</a:t>
                </a:r>
                <a:r>
                  <a:rPr lang="zh-CN" altLang="zh-CN" sz="1600" dirty="0">
                    <a:latin typeface="+mn-ea"/>
                    <a:ea typeface="+mn-ea"/>
                  </a:rPr>
                  <a:t>卷积核中，所有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权重系数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累加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16" y="687480"/>
                <a:ext cx="4628728" cy="2475037"/>
              </a:xfrm>
              <a:prstGeom prst="rect">
                <a:avLst/>
              </a:prstGeom>
              <a:blipFill>
                <a:blip r:embed="rId3"/>
                <a:stretch>
                  <a:fillRect l="-1974" t="-1478" r="-1579" b="-2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2301571" y="1169320"/>
            <a:ext cx="298781" cy="1289774"/>
            <a:chOff x="2301571" y="1169320"/>
            <a:chExt cx="298781" cy="1289774"/>
          </a:xfrm>
        </p:grpSpPr>
        <p:sp>
          <p:nvSpPr>
            <p:cNvPr id="13" name="矩形 12"/>
            <p:cNvSpPr/>
            <p:nvPr/>
          </p:nvSpPr>
          <p:spPr bwMode="auto">
            <a:xfrm>
              <a:off x="2312320" y="1169320"/>
              <a:ext cx="288032" cy="14401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301571" y="2315078"/>
              <a:ext cx="288032" cy="14401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420820" y="3284984"/>
            <a:ext cx="8410724" cy="1179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zh-CN" sz="1600" dirty="0" smtClean="0">
                <a:latin typeface="+mn-ea"/>
                <a:ea typeface="+mn-ea"/>
              </a:rPr>
              <a:t>可见</a:t>
            </a:r>
            <a:r>
              <a:rPr lang="zh-CN" altLang="en-US" sz="1600" dirty="0" smtClean="0">
                <a:latin typeface="+mn-ea"/>
                <a:ea typeface="+mn-ea"/>
              </a:rPr>
              <a:t>：若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卷积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核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中心位置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权重系数越小</a:t>
            </a:r>
            <a:r>
              <a:rPr lang="zh-CN" altLang="zh-CN" sz="1600" dirty="0">
                <a:latin typeface="+mn-ea"/>
                <a:ea typeface="+mn-ea"/>
              </a:rPr>
              <a:t>且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其它权重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系数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差别越小</a:t>
            </a:r>
            <a:r>
              <a:rPr lang="zh-CN" altLang="zh-CN" sz="1600" dirty="0">
                <a:latin typeface="+mn-ea"/>
                <a:ea typeface="+mn-ea"/>
              </a:rPr>
              <a:t>，则</a:t>
            </a:r>
            <a:r>
              <a:rPr lang="zh-CN" altLang="zh-CN" sz="1600" dirty="0" smtClean="0"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latin typeface="+mn-ea"/>
                <a:ea typeface="+mn-ea"/>
              </a:rPr>
              <a:t>后</a:t>
            </a:r>
            <a:r>
              <a:rPr lang="zh-CN" altLang="zh-CN" sz="1600" dirty="0" smtClean="0">
                <a:latin typeface="+mn-ea"/>
                <a:ea typeface="+mn-ea"/>
              </a:rPr>
              <a:t>得到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图像越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模糊</a:t>
            </a:r>
            <a:r>
              <a:rPr lang="zh-CN" altLang="zh-CN" sz="1600" dirty="0">
                <a:latin typeface="+mn-ea"/>
                <a:ea typeface="+mn-ea"/>
              </a:rPr>
              <a:t>，这被</a:t>
            </a:r>
            <a:r>
              <a:rPr lang="zh-CN" altLang="zh-CN" sz="1600" dirty="0" smtClean="0">
                <a:latin typeface="+mn-ea"/>
                <a:ea typeface="+mn-ea"/>
              </a:rPr>
              <a:t>称为</a:t>
            </a:r>
            <a:r>
              <a:rPr lang="zh-CN" altLang="en-US" sz="1600" dirty="0" smtClean="0">
                <a:latin typeface="+mn-ea"/>
                <a:ea typeface="+mn-ea"/>
              </a:rPr>
              <a:t>“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图像平滑</a:t>
            </a:r>
            <a:r>
              <a:rPr lang="zh-CN" altLang="en-US" sz="1600" dirty="0" smtClean="0"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latin typeface="+mn-ea"/>
                <a:ea typeface="+mn-ea"/>
              </a:rPr>
              <a:t>操作。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右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下图</a:t>
            </a:r>
            <a:r>
              <a:rPr lang="zh-CN" altLang="zh-CN" sz="1600" dirty="0">
                <a:latin typeface="+mn-ea"/>
                <a:ea typeface="+mn-ea"/>
              </a:rPr>
              <a:t>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右上图</a:t>
            </a:r>
            <a:r>
              <a:rPr lang="zh-CN" altLang="zh-CN" sz="1600" dirty="0">
                <a:latin typeface="+mn-ea"/>
                <a:ea typeface="+mn-ea"/>
              </a:rPr>
              <a:t>相比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略</a:t>
            </a:r>
            <a:r>
              <a:rPr lang="zh-CN" altLang="zh-CN" sz="1600" dirty="0" smtClean="0">
                <a:latin typeface="+mn-ea"/>
                <a:ea typeface="+mn-ea"/>
              </a:rPr>
              <a:t>显模糊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zh-CN" altLang="zh-CN" sz="1600" dirty="0" smtClean="0">
                <a:latin typeface="+mn-ea"/>
                <a:ea typeface="+mn-ea"/>
              </a:rPr>
              <a:t>其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原因</a:t>
            </a:r>
            <a:r>
              <a:rPr lang="zh-CN" altLang="en-US" sz="1600" dirty="0" smtClean="0">
                <a:latin typeface="+mn-ea"/>
                <a:ea typeface="+mn-ea"/>
              </a:rPr>
              <a:t>就</a:t>
            </a:r>
            <a:r>
              <a:rPr lang="zh-CN" altLang="zh-CN" sz="1600" dirty="0" smtClean="0">
                <a:latin typeface="+mn-ea"/>
                <a:ea typeface="+mn-ea"/>
              </a:rPr>
              <a:t>在于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右下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图对应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卷积核权重系数相差不大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因而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像素点</a:t>
            </a:r>
            <a:r>
              <a:rPr lang="zh-CN" altLang="zh-CN" sz="1600" dirty="0" smtClean="0">
                <a:latin typeface="+mn-ea"/>
                <a:ea typeface="+mn-ea"/>
              </a:rPr>
              <a:t>对应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滤波结果之间</a:t>
            </a:r>
            <a:r>
              <a:rPr lang="zh-CN" altLang="zh-CN" sz="1600" dirty="0">
                <a:latin typeface="+mn-ea"/>
                <a:ea typeface="+mn-ea"/>
              </a:rPr>
              <a:t>彼此相差不大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420820" y="4581128"/>
            <a:ext cx="8410724" cy="1474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可以想象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卷积</a:t>
            </a:r>
            <a:r>
              <a:rPr lang="zh-CN" altLang="zh-CN" sz="1600" dirty="0">
                <a:latin typeface="+mn-ea"/>
                <a:ea typeface="+mn-ea"/>
              </a:rPr>
              <a:t>过程中，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被卷积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图像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子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块中心位置像素点</a:t>
            </a:r>
            <a:r>
              <a:rPr lang="zh-CN" altLang="zh-CN" sz="1600" dirty="0">
                <a:latin typeface="+mn-ea"/>
                <a:ea typeface="+mn-ea"/>
              </a:rPr>
              <a:t>所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对应的卷积权重系数小</a:t>
            </a:r>
            <a:r>
              <a:rPr lang="zh-CN" altLang="zh-CN" sz="1600" dirty="0">
                <a:latin typeface="+mn-ea"/>
                <a:ea typeface="+mn-ea"/>
              </a:rPr>
              <a:t>且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与其它卷积权重系数差别不大</a:t>
            </a:r>
            <a:r>
              <a:rPr lang="zh-CN" altLang="zh-CN" sz="1600" dirty="0" smtClean="0">
                <a:latin typeface="+mn-ea"/>
                <a:ea typeface="+mn-ea"/>
              </a:rPr>
              <a:t>，意味着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子块中心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像素点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色度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zh-CN" sz="1600" dirty="0">
                <a:latin typeface="+mn-ea"/>
                <a:ea typeface="+mn-ea"/>
              </a:rPr>
              <a:t>与其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近邻像素点色度值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之间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色度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差距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在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卷积后将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减少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即，</a:t>
            </a:r>
            <a:r>
              <a:rPr lang="zh-CN" altLang="zh-CN" sz="1600" dirty="0" smtClean="0">
                <a:latin typeface="+mn-ea"/>
                <a:ea typeface="+mn-ea"/>
              </a:rPr>
              <a:t>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中心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像素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与其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近邻像素点</a:t>
            </a:r>
            <a:r>
              <a:rPr lang="zh-CN" altLang="zh-CN" sz="1600" dirty="0">
                <a:latin typeface="+mn-ea"/>
                <a:ea typeface="+mn-ea"/>
              </a:rPr>
              <a:t>之间的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色度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值趋同</a:t>
            </a:r>
            <a:r>
              <a:rPr lang="zh-CN" altLang="zh-CN" sz="1600" dirty="0">
                <a:latin typeface="+mn-ea"/>
                <a:ea typeface="+mn-ea"/>
              </a:rPr>
              <a:t>，从而</a:t>
            </a:r>
            <a:r>
              <a:rPr lang="zh-CN" altLang="zh-CN" sz="1600" dirty="0" smtClean="0">
                <a:latin typeface="+mn-ea"/>
                <a:ea typeface="+mn-ea"/>
              </a:rPr>
              <a:t>使图像</a:t>
            </a:r>
            <a:r>
              <a:rPr lang="zh-CN" altLang="zh-CN" sz="1600" dirty="0">
                <a:latin typeface="+mn-ea"/>
                <a:ea typeface="+mn-ea"/>
              </a:rPr>
              <a:t>变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latin typeface="+mn-ea"/>
                <a:ea typeface="+mn-ea"/>
              </a:rPr>
              <a:t>模糊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这</a:t>
            </a:r>
            <a:r>
              <a:rPr lang="zh-CN" altLang="en-US" sz="1600" dirty="0" smtClean="0">
                <a:latin typeface="+mn-ea"/>
                <a:ea typeface="+mn-ea"/>
              </a:rPr>
              <a:t>体现</a:t>
            </a:r>
            <a:r>
              <a:rPr lang="zh-CN" altLang="zh-CN" sz="1600" dirty="0" smtClean="0">
                <a:latin typeface="+mn-ea"/>
                <a:ea typeface="+mn-ea"/>
              </a:rPr>
              <a:t>了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图像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相邻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像素点之间</a:t>
            </a:r>
            <a:r>
              <a:rPr lang="zh-CN" altLang="zh-CN" sz="1600" dirty="0">
                <a:latin typeface="+mn-ea"/>
                <a:ea typeface="+mn-ea"/>
              </a:rPr>
              <a:t>存在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空间依赖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latin typeface="+mn-ea"/>
                <a:ea typeface="+mn-ea"/>
              </a:rPr>
              <a:t>特点</a:t>
            </a:r>
            <a:r>
              <a:rPr lang="zh-CN" altLang="zh-CN" sz="1600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907704" y="824989"/>
            <a:ext cx="1080120" cy="2024253"/>
            <a:chOff x="1907704" y="824989"/>
            <a:chExt cx="1080120" cy="2024253"/>
          </a:xfrm>
        </p:grpSpPr>
        <p:grpSp>
          <p:nvGrpSpPr>
            <p:cNvPr id="10" name="组合 9"/>
            <p:cNvGrpSpPr/>
            <p:nvPr/>
          </p:nvGrpSpPr>
          <p:grpSpPr>
            <a:xfrm>
              <a:off x="2074122" y="824989"/>
              <a:ext cx="777193" cy="2024253"/>
              <a:chOff x="2074122" y="824989"/>
              <a:chExt cx="777193" cy="202425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2086889" y="824989"/>
                <a:ext cx="764426" cy="882384"/>
                <a:chOff x="2086889" y="824989"/>
                <a:chExt cx="764426" cy="882384"/>
              </a:xfrm>
            </p:grpSpPr>
            <p:sp>
              <p:nvSpPr>
                <p:cNvPr id="6" name="椭圆 5"/>
                <p:cNvSpPr/>
                <p:nvPr/>
              </p:nvSpPr>
              <p:spPr bwMode="auto">
                <a:xfrm>
                  <a:off x="2223398" y="960369"/>
                  <a:ext cx="465875" cy="576064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 bwMode="auto">
                <a:xfrm>
                  <a:off x="2086889" y="824989"/>
                  <a:ext cx="764426" cy="882384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2074122" y="1966858"/>
                <a:ext cx="764426" cy="882384"/>
                <a:chOff x="2086889" y="824989"/>
                <a:chExt cx="764426" cy="882384"/>
              </a:xfrm>
            </p:grpSpPr>
            <p:sp>
              <p:nvSpPr>
                <p:cNvPr id="19" name="椭圆 18"/>
                <p:cNvSpPr/>
                <p:nvPr/>
              </p:nvSpPr>
              <p:spPr bwMode="auto">
                <a:xfrm>
                  <a:off x="2223398" y="960369"/>
                  <a:ext cx="465875" cy="576064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 bwMode="auto">
                <a:xfrm>
                  <a:off x="2086889" y="824989"/>
                  <a:ext cx="764426" cy="882384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1979712" y="824989"/>
              <a:ext cx="1008112" cy="803811"/>
              <a:chOff x="1979712" y="824989"/>
              <a:chExt cx="1008112" cy="803811"/>
            </a:xfrm>
          </p:grpSpPr>
          <p:cxnSp>
            <p:nvCxnSpPr>
              <p:cNvPr id="3" name="直接箭头连接符 2"/>
              <p:cNvCxnSpPr>
                <a:stCxn id="8" idx="1"/>
              </p:cNvCxnSpPr>
              <p:nvPr/>
            </p:nvCxnSpPr>
            <p:spPr bwMode="auto">
              <a:xfrm flipH="1" flipV="1">
                <a:off x="1979712" y="824989"/>
                <a:ext cx="219125" cy="1292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直接箭头连接符 21"/>
              <p:cNvCxnSpPr>
                <a:stCxn id="8" idx="3"/>
              </p:cNvCxnSpPr>
              <p:nvPr/>
            </p:nvCxnSpPr>
            <p:spPr bwMode="auto">
              <a:xfrm flipH="1">
                <a:off x="1979712" y="1578151"/>
                <a:ext cx="219125" cy="5064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直接箭头连接符 23"/>
              <p:cNvCxnSpPr>
                <a:stCxn id="8" idx="7"/>
              </p:cNvCxnSpPr>
              <p:nvPr/>
            </p:nvCxnSpPr>
            <p:spPr bwMode="auto">
              <a:xfrm flipV="1">
                <a:off x="2739367" y="824989"/>
                <a:ext cx="248457" cy="1292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25"/>
              <p:cNvCxnSpPr>
                <a:stCxn id="8" idx="5"/>
              </p:cNvCxnSpPr>
              <p:nvPr/>
            </p:nvCxnSpPr>
            <p:spPr bwMode="auto">
              <a:xfrm>
                <a:off x="2739367" y="1578151"/>
                <a:ext cx="248457" cy="5064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9" name="组合 38"/>
            <p:cNvGrpSpPr/>
            <p:nvPr/>
          </p:nvGrpSpPr>
          <p:grpSpPr>
            <a:xfrm>
              <a:off x="1907704" y="1966858"/>
              <a:ext cx="1080120" cy="814070"/>
              <a:chOff x="1907704" y="1966858"/>
              <a:chExt cx="1080120" cy="814070"/>
            </a:xfrm>
          </p:grpSpPr>
          <p:cxnSp>
            <p:nvCxnSpPr>
              <p:cNvPr id="29" name="直接箭头连接符 28"/>
              <p:cNvCxnSpPr>
                <a:stCxn id="20" idx="1"/>
              </p:cNvCxnSpPr>
              <p:nvPr/>
            </p:nvCxnSpPr>
            <p:spPr bwMode="auto">
              <a:xfrm flipH="1" flipV="1">
                <a:off x="1979712" y="1966858"/>
                <a:ext cx="206358" cy="1292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接箭头连接符 33"/>
              <p:cNvCxnSpPr>
                <a:stCxn id="20" idx="7"/>
              </p:cNvCxnSpPr>
              <p:nvPr/>
            </p:nvCxnSpPr>
            <p:spPr bwMode="auto">
              <a:xfrm flipV="1">
                <a:off x="2726600" y="1966858"/>
                <a:ext cx="261224" cy="1292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接箭头连接符 35"/>
              <p:cNvCxnSpPr>
                <a:stCxn id="20" idx="3"/>
              </p:cNvCxnSpPr>
              <p:nvPr/>
            </p:nvCxnSpPr>
            <p:spPr bwMode="auto">
              <a:xfrm flipH="1">
                <a:off x="1907704" y="2720020"/>
                <a:ext cx="278366" cy="6090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箭头连接符 37"/>
              <p:cNvCxnSpPr>
                <a:stCxn id="20" idx="5"/>
              </p:cNvCxnSpPr>
              <p:nvPr/>
            </p:nvCxnSpPr>
            <p:spPr bwMode="auto">
              <a:xfrm>
                <a:off x="2726600" y="2720020"/>
                <a:ext cx="261224" cy="6090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72953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67544" y="252648"/>
            <a:ext cx="30963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填充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padding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和步长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striding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69575"/>
            <a:ext cx="3550824" cy="19868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96" y="677192"/>
            <a:ext cx="3888432" cy="187220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323530" y="2804492"/>
            <a:ext cx="8568950" cy="192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填充</a:t>
            </a:r>
            <a:r>
              <a:rPr lang="zh-CN" altLang="en-US" sz="1600" dirty="0" smtClean="0">
                <a:latin typeface="+mn-ea"/>
                <a:ea typeface="+mn-ea"/>
              </a:rPr>
              <a:t>：当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图像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</a:rPr>
              <a:t>边缘位置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像素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，无法</a:t>
            </a:r>
            <a:r>
              <a:rPr lang="zh-CN" altLang="en-US" sz="1600" dirty="0">
                <a:latin typeface="+mn-ea"/>
                <a:ea typeface="+mn-ea"/>
              </a:rPr>
              <a:t>形成一个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以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边缘点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为中心</a:t>
            </a:r>
            <a:r>
              <a:rPr lang="zh-CN" altLang="en-US" sz="1600" dirty="0" smtClean="0">
                <a:latin typeface="+mn-ea"/>
                <a:ea typeface="+mn-ea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与卷积核大小一致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图像子块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区域</a:t>
            </a:r>
            <a:r>
              <a:rPr lang="zh-CN" altLang="en-US" sz="1600" dirty="0" smtClean="0">
                <a:latin typeface="+mn-ea"/>
                <a:ea typeface="+mn-ea"/>
              </a:rPr>
              <a:t>时，导致无法</a:t>
            </a:r>
            <a:r>
              <a:rPr lang="zh-CN" altLang="en-US" sz="1600" dirty="0">
                <a:latin typeface="+mn-ea"/>
                <a:ea typeface="+mn-ea"/>
              </a:rPr>
              <a:t>对</a:t>
            </a:r>
            <a:r>
              <a:rPr lang="zh-CN" altLang="en-US" sz="1600" u="wavyDbl" dirty="0" smtClean="0">
                <a:latin typeface="+mn-ea"/>
                <a:ea typeface="+mn-ea"/>
              </a:rPr>
              <a:t>边缘像素</a:t>
            </a:r>
            <a:r>
              <a:rPr lang="zh-CN" altLang="en-US" sz="1600" u="wavyDbl" dirty="0">
                <a:latin typeface="+mn-ea"/>
                <a:ea typeface="+mn-ea"/>
              </a:rPr>
              <a:t>点</a:t>
            </a:r>
            <a:r>
              <a:rPr lang="zh-CN" altLang="en-US" sz="1600" dirty="0">
                <a:latin typeface="+mn-ea"/>
                <a:ea typeface="+mn-ea"/>
              </a:rPr>
              <a:t>进行卷积滤波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为使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图像边缘像素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也能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参与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滤波计算</a:t>
            </a:r>
            <a:r>
              <a:rPr lang="zh-CN" altLang="en-US" sz="1600" dirty="0" smtClean="0">
                <a:latin typeface="+mn-ea"/>
                <a:ea typeface="+mn-ea"/>
              </a:rPr>
              <a:t>，采用</a:t>
            </a:r>
            <a:r>
              <a:rPr lang="zh-CN" altLang="en-US" sz="1600" u="wavyDbl" dirty="0" smtClean="0">
                <a:latin typeface="+mn-ea"/>
                <a:ea typeface="+mn-ea"/>
              </a:rPr>
              <a:t>填充方法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1600" dirty="0" smtClean="0">
                <a:latin typeface="+mn-ea"/>
                <a:ea typeface="+mn-ea"/>
              </a:rPr>
              <a:t>：在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边缘像素点周围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填充“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”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即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填充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</a:rPr>
              <a:t>实现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以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边缘像素点为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中心</a:t>
            </a:r>
            <a:r>
              <a:rPr lang="zh-CN" altLang="en-US" sz="1600" dirty="0" smtClean="0">
                <a:latin typeface="+mn-ea"/>
                <a:ea typeface="+mn-ea"/>
              </a:rPr>
              <a:t>，形成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与卷积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核大小相同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图像子块区域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注：此填充</a:t>
            </a:r>
            <a:r>
              <a:rPr lang="zh-CN" altLang="en-US" sz="1600" dirty="0">
                <a:latin typeface="+mn-ea"/>
                <a:ea typeface="+mn-ea"/>
              </a:rPr>
              <a:t>机制下，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卷积后的图像分辨率</a:t>
            </a:r>
            <a:r>
              <a:rPr lang="zh-CN" altLang="en-US" sz="1600" dirty="0">
                <a:latin typeface="+mn-ea"/>
                <a:ea typeface="+mn-ea"/>
              </a:rPr>
              <a:t>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与卷积前的图像分辨率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一致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u="wavyDbl" dirty="0">
                <a:latin typeface="+mn-ea"/>
                <a:ea typeface="+mn-ea"/>
              </a:rPr>
              <a:t>不存在下采样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323530" y="4826523"/>
            <a:ext cx="8496941" cy="1282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步长</a:t>
            </a:r>
            <a:r>
              <a:rPr lang="zh-CN" altLang="en-US" sz="1600" dirty="0" smtClean="0">
                <a:latin typeface="+mn-ea"/>
                <a:ea typeface="+mn-ea"/>
              </a:rPr>
              <a:t>：卷积操作希望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卷积后</a:t>
            </a:r>
            <a:r>
              <a:rPr lang="zh-CN" altLang="en-US" sz="1600" dirty="0" smtClean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前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图像分辨率</a:t>
            </a:r>
            <a:r>
              <a:rPr lang="zh-CN" altLang="en-US" sz="1600" dirty="0" smtClean="0">
                <a:latin typeface="+mn-ea"/>
                <a:ea typeface="+mn-ea"/>
              </a:rPr>
              <a:t>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逐渐减少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图像被约减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 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变步长方法</a:t>
            </a:r>
            <a:r>
              <a:rPr lang="zh-CN" altLang="en-US" sz="1600" dirty="0" smtClean="0">
                <a:latin typeface="+mn-ea"/>
                <a:ea typeface="+mn-ea"/>
              </a:rPr>
              <a:t>是通过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改变卷积核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在图像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中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移动的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大小</a:t>
            </a:r>
            <a:r>
              <a:rPr lang="zh-CN" altLang="en-US" sz="1600" dirty="0">
                <a:latin typeface="+mn-ea"/>
                <a:ea typeface="+mn-ea"/>
              </a:rPr>
              <a:t>来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跳过一些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像素点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进行卷积滤波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步长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=1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latin typeface="+mn-ea"/>
                <a:ea typeface="+mn-ea"/>
              </a:rPr>
              <a:t>核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跳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过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像素点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最</a:t>
            </a:r>
            <a:r>
              <a:rPr lang="zh-CN" altLang="en-US" sz="1600" dirty="0">
                <a:latin typeface="+mn-ea"/>
                <a:ea typeface="+mn-ea"/>
              </a:rPr>
              <a:t>基本的</a:t>
            </a:r>
            <a:r>
              <a:rPr lang="zh-CN" altLang="en-US" sz="1600" u="wavyDbl" dirty="0">
                <a:latin typeface="+mn-ea"/>
                <a:ea typeface="+mn-ea"/>
              </a:rPr>
              <a:t>单步</a:t>
            </a:r>
            <a:r>
              <a:rPr lang="zh-CN" altLang="en-US" sz="1600" u="wavyDbl" dirty="0" smtClean="0">
                <a:latin typeface="+mn-ea"/>
                <a:ea typeface="+mn-ea"/>
              </a:rPr>
              <a:t>滑动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也是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标准卷积模式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步长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=k</a:t>
            </a:r>
            <a:r>
              <a:rPr lang="zh-CN" altLang="en-US" sz="1600" dirty="0" smtClean="0">
                <a:latin typeface="+mn-ea"/>
                <a:ea typeface="+mn-ea"/>
              </a:rPr>
              <a:t>，卷积核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跳过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k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个像素点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步长改为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600" dirty="0" smtClean="0">
                <a:latin typeface="+mn-ea"/>
                <a:ea typeface="+mn-ea"/>
              </a:rPr>
              <a:t>，得到</a:t>
            </a:r>
            <a:r>
              <a:rPr lang="zh-CN" altLang="en-US" sz="1600" dirty="0">
                <a:latin typeface="+mn-ea"/>
                <a:ea typeface="+mn-ea"/>
              </a:rPr>
              <a:t>一个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2×2</a:t>
            </a:r>
            <a:r>
              <a:rPr lang="zh-CN" altLang="en-US" sz="1600" dirty="0">
                <a:latin typeface="+mn-ea"/>
                <a:ea typeface="+mn-ea"/>
              </a:rPr>
              <a:t>的卷积滤波</a:t>
            </a:r>
            <a:r>
              <a:rPr lang="zh-CN" altLang="en-US" sz="1600" dirty="0" smtClean="0">
                <a:latin typeface="+mn-ea"/>
                <a:ea typeface="+mn-ea"/>
              </a:rPr>
              <a:t>图像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特征图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154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36" y="1709952"/>
            <a:ext cx="6624736" cy="439575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3568" y="1169320"/>
            <a:ext cx="122413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Striding=1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5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772816"/>
            <a:ext cx="3816424" cy="43381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1560" y="1795136"/>
            <a:ext cx="8239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步长</a:t>
            </a:r>
            <a:r>
              <a:rPr lang="en-US" altLang="zh-CN" sz="2000" dirty="0" smtClean="0">
                <a:latin typeface="+mn-ea"/>
                <a:ea typeface="+mn-ea"/>
              </a:rPr>
              <a:t>=1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92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3088" y="432372"/>
            <a:ext cx="26447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深度学习：端到端学习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853830"/>
            <a:ext cx="7200800" cy="666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26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机器学习的分支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，以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构建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深度神经网络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为特征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>
              <a:lnSpc>
                <a:spcPts val="26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：通过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多层次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的神经网络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结构，实现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对复杂数据的学习和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表示。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23" y="1844824"/>
            <a:ext cx="7975911" cy="187220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5172" y="3933056"/>
            <a:ext cx="7487228" cy="750277"/>
            <a:chOff x="613164" y="4185193"/>
            <a:chExt cx="7487228" cy="750277"/>
          </a:xfrm>
        </p:grpSpPr>
        <p:sp>
          <p:nvSpPr>
            <p:cNvPr id="14" name="圆角矩形标注 13"/>
            <p:cNvSpPr/>
            <p:nvPr/>
          </p:nvSpPr>
          <p:spPr bwMode="auto">
            <a:xfrm>
              <a:off x="613164" y="4185193"/>
              <a:ext cx="1080120" cy="288032"/>
            </a:xfrm>
            <a:prstGeom prst="wedgeRoundRectCallout">
              <a:avLst>
                <a:gd name="adj1" fmla="val -21795"/>
                <a:gd name="adj2" fmla="val -127578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6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有标签数据</a:t>
              </a:r>
              <a:endParaRPr lang="zh-CN" altLang="en-US" sz="1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735796" y="4185193"/>
              <a:ext cx="2952328" cy="750277"/>
              <a:chOff x="2735796" y="4185193"/>
              <a:chExt cx="2952328" cy="750277"/>
            </a:xfrm>
          </p:grpSpPr>
          <p:sp>
            <p:nvSpPr>
              <p:cNvPr id="15" name="圆角矩形标注 14"/>
              <p:cNvSpPr/>
              <p:nvPr/>
            </p:nvSpPr>
            <p:spPr bwMode="auto">
              <a:xfrm>
                <a:off x="3466231" y="4185193"/>
                <a:ext cx="1491458" cy="288032"/>
              </a:xfrm>
              <a:prstGeom prst="wedgeRoundRectCallout">
                <a:avLst>
                  <a:gd name="adj1" fmla="val 21313"/>
                  <a:gd name="adj2" fmla="val -95430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1600" b="1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层层抽象、优化</a:t>
                </a:r>
                <a:endParaRPr lang="zh-CN" altLang="en-US" sz="16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Rectangle 4"/>
              <p:cNvSpPr txBox="1">
                <a:spLocks noChangeArrowheads="1"/>
              </p:cNvSpPr>
              <p:nvPr/>
            </p:nvSpPr>
            <p:spPr bwMode="auto">
              <a:xfrm>
                <a:off x="2735796" y="4689249"/>
                <a:ext cx="2952328" cy="246221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学习</a:t>
                </a:r>
                <a:r>
                  <a:rPr lang="zh-CN" altLang="en-US" sz="16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：原始输入数据的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特征表达</a:t>
                </a:r>
                <a:endParaRPr lang="zh-CN" altLang="en-US" sz="16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17" name="直接箭头连接符 16"/>
              <p:cNvCxnSpPr/>
              <p:nvPr/>
            </p:nvCxnSpPr>
            <p:spPr bwMode="auto">
              <a:xfrm>
                <a:off x="4211960" y="4473225"/>
                <a:ext cx="557" cy="21231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" name="圆角矩形标注 17"/>
            <p:cNvSpPr/>
            <p:nvPr/>
          </p:nvSpPr>
          <p:spPr bwMode="auto">
            <a:xfrm>
              <a:off x="7020272" y="4185193"/>
              <a:ext cx="1080120" cy="288032"/>
            </a:xfrm>
            <a:prstGeom prst="wedgeRoundRectCallout">
              <a:avLst>
                <a:gd name="adj1" fmla="val 21313"/>
                <a:gd name="adj2" fmla="val -119541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6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</a:t>
              </a:r>
              <a:r>
                <a:rPr lang="en-US" altLang="zh-CN" sz="16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&amp;</a:t>
              </a:r>
              <a:r>
                <a:rPr lang="zh-CN" altLang="en-US" sz="16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识别</a:t>
              </a:r>
              <a:endParaRPr lang="zh-CN" altLang="en-US" sz="1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358408" y="4824525"/>
            <a:ext cx="5851120" cy="961802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层层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递进、逐层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抽象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特定任务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持续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重复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经验刺激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突触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传递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效能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增加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和记忆的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本质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神经元之间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权重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强弱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结果。</a:t>
            </a:r>
            <a:endParaRPr lang="zh-CN" altLang="en-US" sz="16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24" y="1691664"/>
            <a:ext cx="6048672" cy="44659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4424" y="1196752"/>
            <a:ext cx="12332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Striding=2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1560" y="1772816"/>
            <a:ext cx="8239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步长</a:t>
            </a:r>
            <a:r>
              <a:rPr lang="en-US" altLang="zh-CN" sz="2000" dirty="0" smtClean="0">
                <a:latin typeface="+mn-ea"/>
                <a:ea typeface="+mn-ea"/>
              </a:rPr>
              <a:t>=2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772816"/>
            <a:ext cx="4392488" cy="430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21209_2250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957" y="260648"/>
            <a:ext cx="6986427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108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9964" y="620688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9964" y="243504"/>
            <a:ext cx="30619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卷积算子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操作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运算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/>
              <a:t>特点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56ED1AE-B43C-4973-8650-C5681FF48D6B}"/>
                  </a:ext>
                </a:extLst>
              </p:cNvPr>
              <p:cNvSpPr/>
              <p:nvPr/>
            </p:nvSpPr>
            <p:spPr>
              <a:xfrm>
                <a:off x="387676" y="747152"/>
                <a:ext cx="8459084" cy="480900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5113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感受野可选择性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神经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科学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不同</a:t>
                </a:r>
                <a:r>
                  <a:rPr lang="zh-CN" altLang="zh-CN" sz="1600" dirty="0">
                    <a:latin typeface="+mn-ea"/>
                    <a:ea typeface="+mn-ea"/>
                  </a:rPr>
                  <a:t>视觉神经细胞对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边界</a:t>
                </a:r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运动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颜色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…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不同</a:t>
                </a:r>
                <a:r>
                  <a:rPr lang="zh-CN" altLang="zh-CN" sz="1600" dirty="0">
                    <a:latin typeface="+mn-ea"/>
                    <a:ea typeface="+mn-ea"/>
                  </a:rPr>
                  <a:t>信息具有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强弱不同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选择性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因此</a:t>
                </a:r>
                <a:r>
                  <a:rPr lang="zh-CN" altLang="en-US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不同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卷积核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刻画</a:t>
                </a:r>
                <a:r>
                  <a:rPr lang="zh-CN" altLang="zh-CN" sz="1600" dirty="0">
                    <a:latin typeface="+mn-ea"/>
                    <a:ea typeface="+mn-ea"/>
                  </a:rPr>
                  <a:t>视觉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神经细胞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外界信息感受时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不同选择性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卷积结果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特征图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每个输出点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仅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依赖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该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及其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邻域点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卷积核覆盖区域中的像素点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latin typeface="+mn-ea"/>
                    <a:ea typeface="+mn-ea"/>
                  </a:rPr>
                  <a:t>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与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覆盖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区域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之外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其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无关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感受野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卷积核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覆盖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图像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区域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（原始图像中的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一个子块</a:t>
                </a:r>
                <a:r>
                  <a:rPr lang="zh-CN" altLang="en-US" sz="1600" dirty="0" smtClean="0">
                    <a:latin typeface="宋体" panose="02010600030101010101" pitchFamily="2" charset="-122"/>
                  </a:rPr>
                  <a:t>→特征图中的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宋体" panose="02010600030101010101" pitchFamily="2" charset="-122"/>
                  </a:rPr>
                  <a:t>一个点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65113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局部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感知、参数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共享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（卷积核覆盖图像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不同区域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，其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权值不变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操作</a:t>
                </a:r>
                <a:r>
                  <a:rPr lang="zh-CN" altLang="zh-CN" sz="1600" dirty="0">
                    <a:latin typeface="+mn-ea"/>
                    <a:ea typeface="+mn-ea"/>
                  </a:rPr>
                  <a:t>是一个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线性变换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线性加权</a:t>
                </a:r>
                <a:r>
                  <a:rPr lang="zh-CN" altLang="en-US" sz="1600" u="wavyDbl" dirty="0">
                    <a:latin typeface="+mn-ea"/>
                    <a:ea typeface="+mn-ea"/>
                  </a:rPr>
                  <a:t>和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核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的权重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学习</a:t>
                </a:r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可重用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从而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减少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了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总数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这种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</a:t>
                </a:r>
                <a:r>
                  <a:rPr lang="en-US" altLang="zh-CN" sz="1600" dirty="0"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latin typeface="+mn-ea"/>
                    <a:ea typeface="+mn-ea"/>
                  </a:rPr>
                  <a:t>局部感知、参数共享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特点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减少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了网络参数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，一定程度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防止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过拟合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65113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下采样约减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抽象</a:t>
                </a:r>
                <a:endParaRPr lang="en-US" altLang="zh-CN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被卷积图像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大小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卷积核大小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步长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无填充。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卷积结果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特征图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分辨率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endParaRPr lang="zh-CN" altLang="zh-CN" sz="1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56ED1AE-B43C-4973-8650-C5681FF48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76" y="747152"/>
                <a:ext cx="8459084" cy="4809009"/>
              </a:xfrm>
              <a:prstGeom prst="rect">
                <a:avLst/>
              </a:prstGeom>
              <a:blipFill>
                <a:blip r:embed="rId2"/>
                <a:stretch>
                  <a:fillRect l="-1226" t="-1269" r="-1370" b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5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57256" y="271047"/>
            <a:ext cx="5760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池化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36" y="669784"/>
            <a:ext cx="3576336" cy="50897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F94A04E-0008-446A-80AA-02438CDD86A3}"/>
              </a:ext>
            </a:extLst>
          </p:cNvPr>
          <p:cNvSpPr/>
          <p:nvPr/>
        </p:nvSpPr>
        <p:spPr>
          <a:xfrm>
            <a:off x="3961740" y="824656"/>
            <a:ext cx="4903308" cy="41165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最大池化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 pooling</a:t>
            </a:r>
            <a:r>
              <a:rPr lang="zh-CN" altLang="en-US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从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卷积得到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区域中</a:t>
            </a:r>
            <a:r>
              <a:rPr lang="zh-CN" altLang="en-US" sz="1600" dirty="0" smtClean="0">
                <a:latin typeface="+mn-ea"/>
                <a:ea typeface="+mn-ea"/>
              </a:rPr>
              <a:t>，选择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值最大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像素点</a:t>
            </a:r>
            <a:r>
              <a:rPr lang="zh-CN" altLang="en-US" sz="1600" dirty="0">
                <a:latin typeface="+mn-ea"/>
                <a:ea typeface="+mn-ea"/>
              </a:rPr>
              <a:t>作为最大池化</a:t>
            </a:r>
            <a:r>
              <a:rPr lang="zh-CN" altLang="en-US" sz="1600" dirty="0" smtClean="0">
                <a:latin typeface="+mn-ea"/>
                <a:ea typeface="+mn-ea"/>
              </a:rPr>
              <a:t>结果。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平均池化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average pooling</a:t>
            </a:r>
            <a:r>
              <a:rPr lang="zh-CN" altLang="en-US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计算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区域中像素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均值</a:t>
            </a:r>
            <a:r>
              <a:rPr lang="zh-CN" altLang="en-US" sz="1600" dirty="0">
                <a:latin typeface="+mn-ea"/>
                <a:ea typeface="+mn-ea"/>
              </a:rPr>
              <a:t>，将均值作为平均池化结果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k-max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池化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-max pooling</a:t>
            </a:r>
            <a:r>
              <a:rPr lang="zh-CN" altLang="en-US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对卷积得到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特征图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区域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子块中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像素点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取前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k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个最大值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如图，</a:t>
            </a:r>
            <a:r>
              <a:rPr lang="zh-CN" altLang="en-US" sz="1600" dirty="0">
                <a:latin typeface="+mn-ea"/>
                <a:ea typeface="+mn-ea"/>
              </a:rPr>
              <a:t>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包含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个取值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每一列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选取前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个最大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1600" dirty="0" smtClean="0">
                <a:latin typeface="+mn-ea"/>
                <a:ea typeface="+mn-ea"/>
              </a:rPr>
              <a:t>，得到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k-max</a:t>
            </a:r>
            <a:r>
              <a:rPr lang="zh-CN" altLang="en-US" sz="1600" dirty="0">
                <a:latin typeface="+mn-ea"/>
                <a:ea typeface="+mn-ea"/>
              </a:rPr>
              <a:t>池化结果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131840" y="3083910"/>
            <a:ext cx="281038" cy="2006060"/>
            <a:chOff x="3131840" y="3083910"/>
            <a:chExt cx="281038" cy="2006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3131840" y="3083910"/>
                  <a:ext cx="2810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083910"/>
                  <a:ext cx="281038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7391" r="-2174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131840" y="3651641"/>
                  <a:ext cx="2810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651641"/>
                  <a:ext cx="281038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391" r="-2174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3131840" y="4247695"/>
                  <a:ext cx="2810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4247695"/>
                  <a:ext cx="281038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7391" r="-2174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3131840" y="4843749"/>
                  <a:ext cx="2810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4843749"/>
                  <a:ext cx="281038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391" r="-2174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2339752" y="240092"/>
            <a:ext cx="6408712" cy="24622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1600" dirty="0" smtClean="0">
                <a:latin typeface="+mn-ea"/>
                <a:ea typeface="+mn-ea"/>
              </a:rPr>
              <a:t>降低特征图维度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下采样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、保留重要特征、防止过拟合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减少模型参数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83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9964" y="243504"/>
            <a:ext cx="26298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卷积神经网络基本结构</a:t>
            </a:r>
            <a:endParaRPr lang="zh-CN" altLang="en-US" sz="2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86336"/>
            <a:ext cx="6620647" cy="241569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34C44F9-4C66-476A-9FA9-A65B0EB2B474}"/>
              </a:ext>
            </a:extLst>
          </p:cNvPr>
          <p:cNvSpPr/>
          <p:nvPr/>
        </p:nvSpPr>
        <p:spPr>
          <a:xfrm>
            <a:off x="433388" y="3429000"/>
            <a:ext cx="8459092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图示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对于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32×32×3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原始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彩色输入图像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08012" indent="-34290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+mj-ea"/>
              <a:buAutoNum type="circleNumDbPlain"/>
            </a:pPr>
            <a:r>
              <a:rPr lang="zh-CN" altLang="en-US" sz="1600" dirty="0" smtClean="0">
                <a:latin typeface="+mn-ea"/>
                <a:ea typeface="+mn-ea"/>
              </a:rPr>
              <a:t>先</a:t>
            </a:r>
            <a:r>
              <a:rPr lang="zh-CN" altLang="en-US" sz="1600" dirty="0">
                <a:latin typeface="+mn-ea"/>
                <a:ea typeface="+mn-ea"/>
              </a:rPr>
              <a:t>用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5×5×3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的卷积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核</a:t>
            </a:r>
            <a:r>
              <a:rPr lang="zh-CN" altLang="en-US" sz="1600" dirty="0" smtClean="0">
                <a:latin typeface="+mn-ea"/>
                <a:ea typeface="+mn-ea"/>
              </a:rPr>
              <a:t>对</a:t>
            </a:r>
            <a:r>
              <a:rPr lang="zh-CN" altLang="en-US" sz="1600" dirty="0">
                <a:latin typeface="+mn-ea"/>
                <a:ea typeface="+mn-ea"/>
              </a:rPr>
              <a:t>其进行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操作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步长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为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，无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填充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得到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28×28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的卷积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特征图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08012" indent="-34290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+mj-ea"/>
              <a:buAutoNum type="circleNumDbPlain"/>
            </a:pPr>
            <a:r>
              <a:rPr lang="zh-CN" altLang="en-US" sz="1600" dirty="0" smtClean="0">
                <a:latin typeface="+mn-ea"/>
                <a:ea typeface="+mn-ea"/>
              </a:rPr>
              <a:t>然后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以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2×2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大小</a:t>
            </a:r>
            <a:r>
              <a:rPr lang="zh-CN" altLang="en-US" sz="1600" dirty="0">
                <a:latin typeface="+mn-ea"/>
                <a:ea typeface="+mn-ea"/>
              </a:rPr>
              <a:t>进行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池化</a:t>
            </a:r>
            <a:r>
              <a:rPr lang="zh-CN" altLang="en-US" sz="1600" dirty="0">
                <a:latin typeface="+mn-ea"/>
                <a:ea typeface="+mn-ea"/>
              </a:rPr>
              <a:t>，得到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14×14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大小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特征图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08012" indent="-342900">
              <a:lnSpc>
                <a:spcPts val="2500"/>
              </a:lnSpc>
              <a:buClr>
                <a:srgbClr val="FF0000"/>
              </a:buClr>
              <a:buSzPct val="80000"/>
              <a:buFont typeface="+mj-ea"/>
              <a:buAutoNum type="circleNumDbPlain"/>
            </a:pPr>
            <a:r>
              <a:rPr lang="zh-CN" altLang="en-US" sz="1600" dirty="0" smtClean="0">
                <a:latin typeface="+mn-ea"/>
                <a:ea typeface="+mn-ea"/>
              </a:rPr>
              <a:t>最后</a:t>
            </a:r>
            <a:r>
              <a:rPr lang="zh-CN" altLang="en-US" sz="1600" dirty="0">
                <a:latin typeface="+mn-ea"/>
                <a:ea typeface="+mn-ea"/>
              </a:rPr>
              <a:t>通过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若干个全连接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层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原始图像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向量表达</a:t>
            </a:r>
            <a:r>
              <a:rPr lang="zh-CN" altLang="en-US" sz="1600" dirty="0">
                <a:latin typeface="+mn-ea"/>
                <a:ea typeface="+mn-ea"/>
              </a:rPr>
              <a:t>，再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对这个向量表达</a:t>
            </a:r>
            <a:r>
              <a:rPr lang="zh-CN" altLang="en-US" sz="1600" dirty="0">
                <a:latin typeface="+mn-ea"/>
                <a:ea typeface="+mn-ea"/>
              </a:rPr>
              <a:t>通过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r>
              <a:rPr lang="zh-CN" altLang="en-US" sz="1600" dirty="0">
                <a:latin typeface="+mn-ea"/>
                <a:ea typeface="+mn-ea"/>
              </a:rPr>
              <a:t>进行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分类识别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输入图像隶属于</a:t>
            </a:r>
            <a:r>
              <a:rPr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个类别的概率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010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260648"/>
            <a:ext cx="21602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如：手写</a:t>
            </a:r>
            <a:r>
              <a:rPr lang="zh-CN" altLang="en-US" sz="2000" dirty="0">
                <a:latin typeface="+mn-ea"/>
                <a:ea typeface="+mn-ea"/>
              </a:rPr>
              <a:t>数字</a:t>
            </a:r>
            <a:r>
              <a:rPr lang="zh-CN" altLang="en-US" sz="2000" dirty="0" smtClean="0">
                <a:latin typeface="+mn-ea"/>
                <a:ea typeface="+mn-ea"/>
              </a:rPr>
              <a:t>识别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30884" y="836712"/>
                <a:ext cx="5033204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 smtClean="0">
                    <a:latin typeface="+mn-ea"/>
                    <a:ea typeface="+mn-ea"/>
                  </a:rPr>
                  <a:t>⑴、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：将一幅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𝟐𝟖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𝟐𝟖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灰度图像作为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输入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4" y="836712"/>
                <a:ext cx="5033204" cy="246221"/>
              </a:xfrm>
              <a:prstGeom prst="rect">
                <a:avLst/>
              </a:prstGeom>
              <a:blipFill>
                <a:blip r:embed="rId2"/>
                <a:stretch>
                  <a:fillRect l="-2421" t="-26829" b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 bwMode="auto">
          <a:xfrm>
            <a:off x="258876" y="605369"/>
            <a:ext cx="230425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组合 15"/>
          <p:cNvGrpSpPr/>
          <p:nvPr/>
        </p:nvGrpSpPr>
        <p:grpSpPr>
          <a:xfrm>
            <a:off x="323528" y="1180021"/>
            <a:ext cx="8489588" cy="1507199"/>
            <a:chOff x="330884" y="1180021"/>
            <a:chExt cx="8489588" cy="1507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30884" y="1180021"/>
                  <a:ext cx="8489588" cy="8848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300"/>
                    </a:lnSpc>
                  </a:pPr>
                  <a:r>
                    <a:rPr lang="zh-CN" altLang="en-US" sz="1600" dirty="0" smtClean="0">
                      <a:latin typeface="宋体" panose="02010600030101010101" pitchFamily="2" charset="-122"/>
                    </a:rPr>
                    <a:t>⑵</a:t>
                  </a:r>
                  <a:r>
                    <a:rPr lang="zh-CN" altLang="en-US" sz="1600" dirty="0">
                      <a:latin typeface="宋体" panose="02010600030101010101" pitchFamily="2" charset="-122"/>
                    </a:rPr>
                    <a:t>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-apple-system"/>
                    </a:rPr>
                    <a:t>第一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-apple-system"/>
                    </a:rPr>
                    <a:t>卷积层</a:t>
                  </a:r>
                  <a:r>
                    <a:rPr lang="zh-CN" altLang="en-US" sz="1600" dirty="0" smtClean="0">
                      <a:latin typeface="-apple-system"/>
                    </a:rPr>
                    <a:t>：用</a:t>
                  </a:r>
                  <a:r>
                    <a:rPr lang="zh-CN" altLang="en-US" sz="1600" dirty="0">
                      <a:latin typeface="-apple-system"/>
                    </a:rPr>
                    <a:t>多</a:t>
                  </a:r>
                  <a:r>
                    <a:rPr lang="zh-CN" altLang="en-US" sz="1600" dirty="0" smtClean="0"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的卷积核在图像</a:t>
                  </a:r>
                  <a:r>
                    <a:rPr lang="zh-CN" altLang="en-US" sz="1600" dirty="0">
                      <a:latin typeface="-apple-system"/>
                    </a:rPr>
                    <a:t>上滑动，步长</a:t>
                  </a:r>
                  <a:r>
                    <a:rPr lang="zh-CN" altLang="en-US" sz="1600" dirty="0" smtClean="0">
                      <a:latin typeface="-apple-system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1600" dirty="0">
                      <a:latin typeface="-apple-system"/>
                    </a:rPr>
                    <a:t>，无填充</a:t>
                  </a:r>
                  <a:r>
                    <a:rPr lang="zh-CN" altLang="en-US" sz="1600" dirty="0" smtClean="0">
                      <a:latin typeface="-apple-system"/>
                    </a:rPr>
                    <a:t>。则每个卷积核会输</a:t>
                  </a:r>
                  <a:endParaRPr lang="en-US" altLang="zh-CN" sz="1600" dirty="0" smtClean="0">
                    <a:latin typeface="-apple-system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en-US" altLang="zh-CN" sz="1600" dirty="0">
                      <a:latin typeface="-apple-system"/>
                    </a:rPr>
                    <a:t> </a:t>
                  </a:r>
                  <a:r>
                    <a:rPr lang="en-US" altLang="zh-CN" sz="1600" dirty="0" smtClean="0">
                      <a:latin typeface="-apple-system"/>
                    </a:rPr>
                    <a:t>               </a:t>
                  </a:r>
                  <a:r>
                    <a:rPr lang="zh-CN" altLang="en-US" sz="1600" dirty="0" smtClean="0">
                      <a:latin typeface="-apple-system"/>
                    </a:rPr>
                    <a:t>出</a:t>
                  </a:r>
                  <a:r>
                    <a:rPr lang="zh-CN" altLang="en-US" sz="1600" dirty="0">
                      <a:latin typeface="-apple-system"/>
                    </a:rPr>
                    <a:t>一</a:t>
                  </a:r>
                  <a:r>
                    <a:rPr lang="zh-CN" altLang="en-US" sz="1600" dirty="0" smtClean="0"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</a:t>
                  </a:r>
                  <a:r>
                    <a:rPr lang="zh-CN" altLang="en-US" sz="1600" dirty="0">
                      <a:latin typeface="-apple-system"/>
                    </a:rPr>
                    <a:t>特征图</a:t>
                  </a:r>
                  <a:r>
                    <a:rPr lang="zh-CN" altLang="en-US" sz="1600" dirty="0" smtClean="0">
                      <a:latin typeface="-apple-system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）。假设使用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个卷积核，</a:t>
                  </a:r>
                  <a:r>
                    <a:rPr lang="zh-CN" altLang="en-US" sz="1600" dirty="0">
                      <a:latin typeface="-apple-system"/>
                    </a:rPr>
                    <a:t>则输出</a:t>
                  </a:r>
                  <a:r>
                    <a:rPr lang="zh-CN" altLang="en-US" sz="1600" dirty="0" smtClean="0">
                      <a:latin typeface="-apple-system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a14:m>
                  <a:endParaRPr lang="en-US" altLang="zh-CN" sz="1600" dirty="0" smtClean="0">
                    <a:latin typeface="-apple-system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en-US" altLang="zh-CN" sz="1600" dirty="0">
                      <a:latin typeface="-apple-system"/>
                    </a:rPr>
                    <a:t> </a:t>
                  </a:r>
                  <a:r>
                    <a:rPr lang="en-US" altLang="zh-CN" sz="1600" dirty="0" smtClean="0">
                      <a:latin typeface="-apple-system"/>
                    </a:rPr>
                    <a:t>               </a:t>
                  </a:r>
                  <a:r>
                    <a:rPr lang="zh-CN" altLang="en-US" sz="1600" dirty="0" smtClean="0"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</a:t>
                  </a:r>
                  <a:r>
                    <a:rPr lang="zh-CN" altLang="en-US" sz="1600" dirty="0">
                      <a:latin typeface="-apple-system"/>
                    </a:rPr>
                    <a:t>特征</a:t>
                  </a:r>
                  <a:r>
                    <a:rPr lang="zh-CN" altLang="en-US" sz="1600" dirty="0" smtClean="0">
                      <a:latin typeface="-apple-system"/>
                    </a:rPr>
                    <a:t>图，应用</a:t>
                  </a:r>
                  <a14:m>
                    <m:oMath xmlns:m="http://schemas.openxmlformats.org/officeDocument/2006/math"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𝐑𝐞𝐋𝐔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激活函数</a:t>
                  </a:r>
                  <a:r>
                    <a:rPr lang="zh-CN" altLang="en-US" sz="1600" dirty="0">
                      <a:latin typeface="-apple-system"/>
                    </a:rPr>
                    <a:t>。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84" y="1180021"/>
                  <a:ext cx="8489588" cy="884858"/>
                </a:xfrm>
                <a:prstGeom prst="rect">
                  <a:avLst/>
                </a:prstGeom>
                <a:blipFill>
                  <a:blip r:embed="rId3"/>
                  <a:stretch>
                    <a:fillRect l="-1436" t="-6207" r="-503" b="-89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330884" y="2097315"/>
                  <a:ext cx="8489588" cy="58990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300"/>
                    </a:lnSpc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⑶、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第一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池化层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：对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每个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特征图进行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最大池化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，步长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，输出为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𝟏𝟑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                特征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图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（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26/2=13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，向下取整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），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32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个卷积核对应</a:t>
                  </a:r>
                  <a:r>
                    <a:rPr lang="en-US" altLang="zh-CN" sz="16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32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特征图。</a:t>
                  </a: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84" y="2097315"/>
                  <a:ext cx="8489588" cy="589905"/>
                </a:xfrm>
                <a:prstGeom prst="rect">
                  <a:avLst/>
                </a:prstGeom>
                <a:blipFill>
                  <a:blip r:embed="rId4"/>
                  <a:stretch>
                    <a:fillRect l="-1436" t="-8247" r="-1436" b="-164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/>
          <p:cNvGrpSpPr/>
          <p:nvPr/>
        </p:nvGrpSpPr>
        <p:grpSpPr>
          <a:xfrm>
            <a:off x="330884" y="2779086"/>
            <a:ext cx="8489588" cy="1441459"/>
            <a:chOff x="330884" y="2779086"/>
            <a:chExt cx="8489588" cy="1441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330884" y="2779086"/>
                  <a:ext cx="8489588" cy="88485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300"/>
                    </a:lnSpc>
                  </a:pPr>
                  <a:r>
                    <a:rPr lang="zh-CN" altLang="en-US" sz="1600" dirty="0" smtClean="0">
                      <a:latin typeface="宋体" panose="02010600030101010101" pitchFamily="2" charset="-122"/>
                    </a:rPr>
                    <a:t>⑷、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-apple-system"/>
                    </a:rPr>
                    <a:t>第二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-apple-system"/>
                    </a:rPr>
                    <a:t>卷积层</a:t>
                  </a:r>
                  <a:r>
                    <a:rPr lang="zh-CN" altLang="en-US" sz="1600" dirty="0" smtClean="0">
                      <a:latin typeface="-apple-system"/>
                    </a:rPr>
                    <a:t>：用</a:t>
                  </a:r>
                  <a:r>
                    <a:rPr lang="zh-CN" altLang="en-US" sz="1600" dirty="0">
                      <a:latin typeface="-apple-system"/>
                    </a:rPr>
                    <a:t>多个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的卷积核在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-apple-system"/>
                    </a:rPr>
                    <a:t>第一池化层</a:t>
                  </a:r>
                  <a:r>
                    <a:rPr lang="zh-CN" altLang="en-US" sz="1600" dirty="0">
                      <a:latin typeface="-apple-system"/>
                    </a:rPr>
                    <a:t>的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-apple-system"/>
                    </a:rPr>
                    <a:t>输出</a:t>
                  </a:r>
                  <a:r>
                    <a:rPr lang="zh-CN" altLang="en-US" sz="1600" dirty="0">
                      <a:latin typeface="-apple-system"/>
                    </a:rPr>
                    <a:t>上滑动，步长</a:t>
                  </a:r>
                  <a:r>
                    <a:rPr lang="zh-CN" altLang="en-US" sz="1600" dirty="0" smtClean="0">
                      <a:latin typeface="-apple-system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1600" dirty="0">
                      <a:latin typeface="-apple-system"/>
                    </a:rPr>
                    <a:t>，无填充</a:t>
                  </a:r>
                  <a:r>
                    <a:rPr lang="zh-CN" altLang="en-US" sz="1600" dirty="0" smtClean="0">
                      <a:latin typeface="-apple-system"/>
                    </a:rPr>
                    <a:t>。每个</a:t>
                  </a:r>
                  <a:endParaRPr lang="en-US" altLang="zh-CN" sz="1600" dirty="0" smtClean="0">
                    <a:latin typeface="-apple-system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en-US" altLang="zh-CN" sz="1600" dirty="0">
                      <a:latin typeface="-apple-system"/>
                    </a:rPr>
                    <a:t> </a:t>
                  </a:r>
                  <a:r>
                    <a:rPr lang="en-US" altLang="zh-CN" sz="1600" dirty="0" smtClean="0">
                      <a:latin typeface="-apple-system"/>
                    </a:rPr>
                    <a:t>               </a:t>
                  </a:r>
                  <a:r>
                    <a:rPr lang="zh-CN" altLang="en-US" sz="1600" dirty="0" smtClean="0">
                      <a:latin typeface="-apple-system"/>
                    </a:rPr>
                    <a:t>卷积核输出</a:t>
                  </a:r>
                  <a:r>
                    <a:rPr lang="zh-CN" altLang="en-US" sz="1600" dirty="0">
                      <a:latin typeface="-apple-system"/>
                    </a:rPr>
                    <a:t>一</a:t>
                  </a:r>
                  <a:r>
                    <a:rPr lang="zh-CN" altLang="en-US" sz="1600" dirty="0" smtClean="0"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</a:t>
                  </a:r>
                  <a:r>
                    <a:rPr lang="zh-CN" altLang="en-US" sz="1600" dirty="0">
                      <a:latin typeface="-apple-system"/>
                    </a:rPr>
                    <a:t>特征图</a:t>
                  </a:r>
                  <a:r>
                    <a:rPr lang="zh-CN" altLang="en-US" sz="1600" dirty="0" smtClean="0">
                      <a:latin typeface="-apple-system"/>
                    </a:rPr>
                    <a:t>（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13-3+1</a:t>
                  </a:r>
                  <a:r>
                    <a:rPr lang="zh-CN" altLang="en-US" sz="1600" dirty="0" smtClean="0">
                      <a:latin typeface="-apple-system"/>
                    </a:rPr>
                    <a:t>）。假设用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𝟔𝟒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个卷积核，</a:t>
                  </a:r>
                  <a:r>
                    <a:rPr lang="zh-CN" altLang="en-US" sz="1600" dirty="0">
                      <a:latin typeface="-apple-system"/>
                    </a:rPr>
                    <a:t>则</a:t>
                  </a:r>
                  <a:r>
                    <a:rPr lang="zh-CN" altLang="en-US" sz="1600" dirty="0" smtClean="0">
                      <a:latin typeface="-apple-system"/>
                    </a:rPr>
                    <a:t>输出</a:t>
                  </a:r>
                  <a:endParaRPr lang="en-US" altLang="zh-CN" sz="1600" dirty="0" smtClean="0">
                    <a:latin typeface="-apple-system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en-US" altLang="zh-CN" sz="1600" dirty="0">
                      <a:latin typeface="-apple-system"/>
                    </a:rPr>
                    <a:t> </a:t>
                  </a:r>
                  <a:r>
                    <a:rPr lang="en-US" altLang="zh-CN" sz="1600" dirty="0" smtClean="0">
                      <a:latin typeface="-apple-system"/>
                    </a:rPr>
                    <a:t>               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𝟔𝟒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</a:t>
                  </a:r>
                  <a:r>
                    <a:rPr lang="zh-CN" altLang="en-US" sz="1600" dirty="0">
                      <a:latin typeface="-apple-system"/>
                    </a:rPr>
                    <a:t>特征</a:t>
                  </a:r>
                  <a:r>
                    <a:rPr lang="zh-CN" altLang="en-US" sz="1600" dirty="0" smtClean="0">
                      <a:latin typeface="-apple-system"/>
                    </a:rPr>
                    <a:t>图，应用</a:t>
                  </a:r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ReLU</a:t>
                  </a:r>
                  <a:r>
                    <a:rPr lang="zh-CN" altLang="en-US" sz="1600" dirty="0">
                      <a:latin typeface="-apple-system"/>
                    </a:rPr>
                    <a:t>激活函数。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84" y="2779086"/>
                  <a:ext cx="8489588" cy="884858"/>
                </a:xfrm>
                <a:prstGeom prst="rect">
                  <a:avLst/>
                </a:prstGeom>
                <a:blipFill>
                  <a:blip r:embed="rId5"/>
                  <a:stretch>
                    <a:fillRect l="-1436" t="-6207" r="-1005" b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336075" y="3728102"/>
                  <a:ext cx="8412389" cy="49244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latin typeface="宋体" panose="02010600030101010101" pitchFamily="2" charset="-122"/>
                    </a:rPr>
                    <a:t>⑸、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第二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池化层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：对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每个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特征图进行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最大池化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，步长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。输出为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𝟓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特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zh-CN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               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征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图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（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11/2=5.5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，向下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取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整），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64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个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卷积核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对应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64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特征图。</a:t>
                  </a: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75" y="3728102"/>
                  <a:ext cx="8412389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1449" t="-15000" r="-1159" b="-2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0884" y="4367827"/>
                <a:ext cx="8352928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 smtClean="0">
                    <a:latin typeface="宋体" panose="02010600030101010101" pitchFamily="2" charset="-122"/>
                  </a:rPr>
                  <a:t>⑹、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展平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层</a:t>
                </a:r>
                <a:r>
                  <a:rPr lang="zh-CN" altLang="en-US" sz="1600" dirty="0">
                    <a:latin typeface="-apple-system"/>
                  </a:rPr>
                  <a:t>：将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</a:t>
                </a:r>
                <a:r>
                  <a:rPr lang="zh-CN" altLang="en-US" sz="1600" dirty="0">
                    <a:latin typeface="-apple-system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sz="1600" dirty="0" smtClean="0">
                    <a:latin typeface="-apple-system"/>
                  </a:rPr>
                  <a:t>的</a:t>
                </a:r>
                <a:r>
                  <a:rPr lang="zh-CN" altLang="en-US" sz="1600" dirty="0">
                    <a:latin typeface="-apple-system"/>
                  </a:rPr>
                  <a:t>特征</a:t>
                </a:r>
                <a:r>
                  <a:rPr lang="zh-CN" altLang="en-US" sz="1600" dirty="0" smtClean="0">
                    <a:latin typeface="-apple-system"/>
                  </a:rPr>
                  <a:t>图，展平为大小</a:t>
                </a:r>
                <a:r>
                  <a:rPr lang="zh-CN" altLang="en-US" sz="1600" dirty="0">
                    <a:latin typeface="-apple-system"/>
                  </a:rPr>
                  <a:t>为</a:t>
                </a:r>
                <a:r>
                  <a:rPr lang="en-US" altLang="zh-CN" sz="1600" dirty="0">
                    <a:latin typeface="-apple-system"/>
                  </a:rPr>
                  <a:t>1600</a:t>
                </a:r>
                <a:r>
                  <a:rPr lang="zh-CN" altLang="en-US" sz="1600" dirty="0">
                    <a:latin typeface="-apple-system"/>
                  </a:rPr>
                  <a:t>（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 smtClean="0">
                    <a:latin typeface="-apple-system"/>
                  </a:rPr>
                  <a:t>1600</a:t>
                </a:r>
                <a:r>
                  <a:rPr lang="zh-CN" altLang="en-US" sz="1600" dirty="0" smtClean="0">
                    <a:latin typeface="-apple-system"/>
                  </a:rPr>
                  <a:t>）</a:t>
                </a:r>
                <a:r>
                  <a:rPr lang="zh-CN" altLang="en-US" sz="1600" dirty="0">
                    <a:latin typeface="-apple-system"/>
                  </a:rPr>
                  <a:t>的一维向量。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4" y="4367827"/>
                <a:ext cx="8352928" cy="246221"/>
              </a:xfrm>
              <a:prstGeom prst="rect">
                <a:avLst/>
              </a:prstGeom>
              <a:blipFill>
                <a:blip r:embed="rId7"/>
                <a:stretch>
                  <a:fillRect l="-1459" t="-30000" r="-1313" b="-5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38059" y="4733622"/>
                <a:ext cx="8489588" cy="5899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zh-CN" altLang="en-US" sz="1600" dirty="0" smtClean="0">
                    <a:latin typeface="宋体" panose="02010600030101010101" pitchFamily="2" charset="-122"/>
                  </a:rPr>
                  <a:t>⑺、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全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连接层</a:t>
                </a:r>
                <a:r>
                  <a:rPr lang="zh-CN" altLang="en-US" sz="1600" dirty="0" smtClean="0">
                    <a:latin typeface="-apple-system"/>
                  </a:rPr>
                  <a:t>：使用</a:t>
                </a:r>
                <a:r>
                  <a:rPr lang="zh-CN" altLang="en-US" sz="1600" dirty="0">
                    <a:latin typeface="-apple-system"/>
                  </a:rPr>
                  <a:t>一个大小</a:t>
                </a:r>
                <a:r>
                  <a:rPr lang="zh-CN" altLang="en-US" sz="1600" dirty="0" smtClean="0">
                    <a:latin typeface="-apple-system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𝟏𝟔𝟎𝟎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𝟏𝟐𝟖</m:t>
                    </m:r>
                  </m:oMath>
                </a14:m>
                <a:r>
                  <a:rPr lang="zh-CN" altLang="en-US" sz="1600" dirty="0" smtClean="0">
                    <a:latin typeface="-apple-system"/>
                  </a:rPr>
                  <a:t>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权重矩阵</a:t>
                </a:r>
                <a:r>
                  <a:rPr lang="zh-CN" altLang="en-US" sz="1600" dirty="0">
                    <a:latin typeface="-apple-system"/>
                  </a:rPr>
                  <a:t>进行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-apple-system"/>
                  </a:rPr>
                  <a:t>全连接运算</a:t>
                </a:r>
                <a:r>
                  <a:rPr lang="zh-CN" altLang="en-US" sz="1600" dirty="0">
                    <a:latin typeface="-apple-system"/>
                  </a:rPr>
                  <a:t>，加上偏置</a:t>
                </a:r>
                <a:r>
                  <a:rPr lang="zh-CN" altLang="en-US" sz="1600" dirty="0" smtClean="0">
                    <a:latin typeface="-apple-system"/>
                  </a:rPr>
                  <a:t>项</a:t>
                </a:r>
                <a:r>
                  <a:rPr lang="zh-CN" altLang="en-US" sz="1600" dirty="0">
                    <a:latin typeface="-apple-system"/>
                  </a:rPr>
                  <a:t>，</a:t>
                </a:r>
                <a:r>
                  <a:rPr lang="zh-CN" altLang="en-US" sz="1600" dirty="0" smtClean="0">
                    <a:latin typeface="-apple-system"/>
                  </a:rPr>
                  <a:t>输出为</a:t>
                </a:r>
                <a:endParaRPr lang="en-US" altLang="zh-CN" sz="1600" dirty="0" smtClean="0">
                  <a:latin typeface="-apple-system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zh-CN" sz="1600" dirty="0">
                    <a:latin typeface="-apple-system"/>
                  </a:rPr>
                  <a:t> </a:t>
                </a:r>
                <a:r>
                  <a:rPr lang="en-US" altLang="zh-CN" sz="1600" dirty="0" smtClean="0">
                    <a:latin typeface="-apple-system"/>
                  </a:rPr>
                  <a:t>            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r>
                  <a:rPr lang="zh-CN" altLang="en-US" sz="1600" dirty="0">
                    <a:latin typeface="-apple-system"/>
                  </a:rPr>
                  <a:t>个</a:t>
                </a:r>
                <a:r>
                  <a:rPr lang="zh-CN" altLang="en-US" sz="1600" dirty="0" smtClean="0">
                    <a:latin typeface="-apple-system"/>
                  </a:rPr>
                  <a:t>神经元，应用</a:t>
                </a:r>
                <a:r>
                  <a:rPr lang="en-US" altLang="zh-CN" sz="1600" dirty="0" err="1">
                    <a:latin typeface="-apple-system"/>
                  </a:rPr>
                  <a:t>ReLU</a:t>
                </a:r>
                <a:r>
                  <a:rPr lang="zh-CN" altLang="en-US" sz="1600" dirty="0">
                    <a:latin typeface="-apple-system"/>
                  </a:rPr>
                  <a:t>激活函数。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9" y="4733622"/>
                <a:ext cx="8489588" cy="589905"/>
              </a:xfrm>
              <a:prstGeom prst="rect">
                <a:avLst/>
              </a:prstGeom>
              <a:blipFill>
                <a:blip r:embed="rId8"/>
                <a:stretch>
                  <a:fillRect l="-1436" t="-9375" r="-136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20653" y="5402143"/>
                <a:ext cx="8554421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 smtClean="0">
                    <a:latin typeface="+mn-ea"/>
                    <a:ea typeface="+mn-ea"/>
                  </a:rPr>
                  <a:t>⑻、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：用</a:t>
                </a:r>
                <a:r>
                  <a:rPr lang="zh-CN" altLang="en-US" sz="1600" dirty="0">
                    <a:latin typeface="+mn-ea"/>
                    <a:ea typeface="+mn-ea"/>
                  </a:rPr>
                  <a:t>一个大小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𝟏𝟐𝟖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权重矩阵</a:t>
                </a:r>
                <a:r>
                  <a:rPr lang="zh-CN" altLang="en-US" sz="1600" dirty="0">
                    <a:latin typeface="+mn-ea"/>
                    <a:ea typeface="+mn-ea"/>
                  </a:rPr>
                  <a:t>进行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全连接运算</a:t>
                </a:r>
                <a:r>
                  <a:rPr lang="zh-CN" altLang="en-US" sz="1600" dirty="0">
                    <a:latin typeface="+mn-ea"/>
                    <a:ea typeface="+mn-ea"/>
                  </a:rPr>
                  <a:t>，加上偏置项。 输出为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10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个神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经元</a:t>
                </a:r>
                <a:r>
                  <a:rPr lang="zh-CN" altLang="en-US" sz="1600" dirty="0">
                    <a:latin typeface="+mn-ea"/>
                    <a:ea typeface="+mn-ea"/>
                  </a:rPr>
                  <a:t>，对应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600" dirty="0">
                    <a:latin typeface="+mn-ea"/>
                    <a:ea typeface="+mn-ea"/>
                  </a:rPr>
                  <a:t>个数字类别的概率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。应用</a:t>
                </a:r>
                <a:r>
                  <a:rPr lang="en-US" altLang="zh-CN" sz="1600" dirty="0" err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en-US" sz="1600" dirty="0">
                    <a:latin typeface="+mn-ea"/>
                    <a:ea typeface="+mn-ea"/>
                  </a:rPr>
                  <a:t>激活函数，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使输出</a:t>
                </a:r>
                <a:r>
                  <a:rPr lang="zh-CN" altLang="en-US" sz="1600" dirty="0">
                    <a:latin typeface="+mn-ea"/>
                    <a:ea typeface="+mn-ea"/>
                  </a:rPr>
                  <a:t>概率之和为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6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53" y="5402143"/>
                <a:ext cx="8554421" cy="492443"/>
              </a:xfrm>
              <a:prstGeom prst="rect">
                <a:avLst/>
              </a:prstGeom>
              <a:blipFill>
                <a:blip r:embed="rId9"/>
                <a:stretch>
                  <a:fillRect l="-1497" t="-13580" r="-1354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 bwMode="auto">
          <a:xfrm>
            <a:off x="320653" y="1187516"/>
            <a:ext cx="8506994" cy="145327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28" y="2802876"/>
            <a:ext cx="8506994" cy="141767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25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spect="1"/>
          </p:cNvSpPr>
          <p:nvPr/>
        </p:nvSpPr>
        <p:spPr bwMode="auto">
          <a:xfrm>
            <a:off x="405824" y="1484784"/>
            <a:ext cx="8414648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5824" y="212900"/>
            <a:ext cx="632641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十、循环神经网络</a:t>
            </a:r>
            <a:r>
              <a:rPr lang="zh-CN" altLang="zh-CN" dirty="0" smtClean="0">
                <a:latin typeface="+mn-ea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zh-CN" dirty="0" smtClean="0">
                <a:latin typeface="+mn-ea"/>
              </a:rPr>
              <a:t>）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401746" y="645561"/>
            <a:ext cx="835292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矩形 8"/>
          <p:cNvSpPr/>
          <p:nvPr/>
        </p:nvSpPr>
        <p:spPr>
          <a:xfrm>
            <a:off x="401746" y="785630"/>
            <a:ext cx="8352928" cy="1491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具有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短期记忆能力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的神经网络，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能处理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序列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数据。（如，时间序列、文本）</a:t>
            </a:r>
            <a:endParaRPr lang="en-US" altLang="zh-CN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核心思想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：处理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序列数据时，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不仅考虑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当前输入数据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还利用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之前的信息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原理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r>
              <a:rPr lang="zh-CN" altLang="en-US" u="wavyDbl" dirty="0" smtClean="0">
                <a:solidFill>
                  <a:srgbClr val="333333"/>
                </a:solidFill>
                <a:latin typeface="+mn-ea"/>
                <a:ea typeface="+mn-ea"/>
              </a:rPr>
              <a:t>在</a:t>
            </a:r>
            <a:r>
              <a:rPr lang="zh-CN" altLang="en-US" u="wavyDbl" dirty="0">
                <a:solidFill>
                  <a:srgbClr val="333333"/>
                </a:solidFill>
                <a:latin typeface="+mn-ea"/>
                <a:ea typeface="+mn-ea"/>
              </a:rPr>
              <a:t>网络结构中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引入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循环连接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，可在</a:t>
            </a:r>
            <a:r>
              <a:rPr lang="zh-CN" altLang="en-US" u="wavyDbl" dirty="0">
                <a:solidFill>
                  <a:srgbClr val="FF0000"/>
                </a:solidFill>
                <a:latin typeface="+mn-ea"/>
                <a:ea typeface="+mn-ea"/>
              </a:rPr>
              <a:t>序列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u="wavyDbl" dirty="0">
                <a:solidFill>
                  <a:srgbClr val="FF0000"/>
                </a:solidFill>
                <a:latin typeface="+mn-ea"/>
                <a:ea typeface="+mn-ea"/>
              </a:rPr>
              <a:t>不同时间步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之间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传递信息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，从而</a:t>
            </a:r>
            <a:endParaRPr lang="en-US" altLang="zh-CN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  <a:ea typeface="+mn-ea"/>
              </a:rPr>
              <a:t>   </a:t>
            </a:r>
            <a:r>
              <a:rPr lang="en-US" altLang="zh-CN" sz="1600" dirty="0" smtClean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具备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记忆能力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，能够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建模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序列中的长期依赖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51236" y="2440707"/>
            <a:ext cx="8403438" cy="1348333"/>
            <a:chOff x="351236" y="2278346"/>
            <a:chExt cx="8403438" cy="1348333"/>
          </a:xfrm>
        </p:grpSpPr>
        <p:sp>
          <p:nvSpPr>
            <p:cNvPr id="10" name="矩形 9"/>
            <p:cNvSpPr/>
            <p:nvPr/>
          </p:nvSpPr>
          <p:spPr>
            <a:xfrm>
              <a:off x="2589695" y="2467189"/>
              <a:ext cx="6164979" cy="961802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lnSpc>
                  <a:spcPts val="2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前馈神经网络</a:t>
              </a:r>
              <a:r>
                <a:rPr lang="zh-CN" altLang="en-US" sz="1600" dirty="0" smtClean="0">
                  <a:latin typeface="+mn-ea"/>
                  <a:ea typeface="+mn-ea"/>
                </a:rPr>
                <a:t>：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单向信息传递</a:t>
              </a:r>
              <a:r>
                <a:rPr lang="zh-CN" altLang="en-US" sz="1600" dirty="0" smtClean="0">
                  <a:latin typeface="+mn-ea"/>
                  <a:ea typeface="+mn-ea"/>
                </a:rPr>
                <a:t>，这种</a:t>
              </a:r>
              <a:r>
                <a:rPr lang="zh-CN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限制</a:t>
              </a:r>
              <a:r>
                <a:rPr lang="zh-CN" altLang="en-US" sz="1600" dirty="0" smtClean="0">
                  <a:latin typeface="+mn-ea"/>
                  <a:ea typeface="+mn-ea"/>
                </a:rPr>
                <a:t>虽能使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网络更</a:t>
              </a:r>
              <a:r>
                <a:rPr lang="zh-CN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容易学习</a:t>
              </a:r>
              <a:r>
                <a:rPr lang="zh-CN" altLang="en-US" sz="1600" dirty="0">
                  <a:latin typeface="+mn-ea"/>
                  <a:ea typeface="+mn-ea"/>
                </a:rPr>
                <a:t>，</a:t>
              </a:r>
              <a:r>
                <a:rPr lang="zh-CN" altLang="en-US" sz="1600" dirty="0" smtClean="0">
                  <a:latin typeface="+mn-ea"/>
                  <a:ea typeface="+mn-ea"/>
                </a:rPr>
                <a:t>但模型能力减弱了。</a:t>
              </a:r>
              <a:r>
                <a:rPr lang="en-US" altLang="zh-CN" sz="1600" dirty="0" smtClean="0"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latin typeface="+mn-ea"/>
                  <a:ea typeface="+mn-ea"/>
                </a:rPr>
                <a:t>前馈</a:t>
              </a:r>
              <a:r>
                <a:rPr lang="zh-CN" altLang="en-US" sz="1600" dirty="0">
                  <a:latin typeface="+mn-ea"/>
                  <a:ea typeface="+mn-ea"/>
                </a:rPr>
                <a:t>神经网络</a:t>
              </a:r>
              <a:r>
                <a:rPr lang="zh-CN" altLang="en-US" sz="1600" dirty="0" smtClean="0">
                  <a:latin typeface="+mn-ea"/>
                  <a:ea typeface="+mn-ea"/>
                </a:rPr>
                <a:t>可看作</a:t>
              </a:r>
              <a:r>
                <a:rPr lang="zh-CN" altLang="en-US" sz="1600" dirty="0">
                  <a:latin typeface="+mn-ea"/>
                  <a:ea typeface="+mn-ea"/>
                </a:rPr>
                <a:t>一个</a:t>
              </a:r>
              <a:r>
                <a:rPr lang="zh-CN" altLang="en-US" sz="1600" dirty="0" smtClean="0">
                  <a:latin typeface="+mn-ea"/>
                  <a:ea typeface="+mn-ea"/>
                </a:rPr>
                <a:t>复杂函数，每次</a:t>
              </a:r>
              <a:r>
                <a:rPr lang="zh-CN" altLang="en-US" sz="1600" dirty="0">
                  <a:latin typeface="+mn-ea"/>
                  <a:ea typeface="+mn-ea"/>
                </a:rPr>
                <a:t>输入</a:t>
              </a:r>
              <a:r>
                <a:rPr lang="zh-CN" altLang="en-US" sz="1600" dirty="0" smtClean="0">
                  <a:latin typeface="+mn-ea"/>
                  <a:ea typeface="+mn-ea"/>
                </a:rPr>
                <a:t>都是独立的，即网络的输出，只依赖于当前</a:t>
              </a:r>
              <a:r>
                <a:rPr lang="zh-CN" altLang="en-US" sz="1600" dirty="0"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latin typeface="+mn-ea"/>
                  <a:ea typeface="+mn-ea"/>
                </a:rPr>
                <a:t>输入）。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" y="2278346"/>
              <a:ext cx="2015155" cy="1348333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403985" y="3943277"/>
            <a:ext cx="8350689" cy="171797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通常，</a:t>
            </a:r>
            <a:r>
              <a:rPr lang="zh-CN" altLang="en-US" sz="1600" dirty="0" smtClean="0">
                <a:solidFill>
                  <a:srgbClr val="FF0000"/>
                </a:solidFill>
                <a:latin typeface="-apple-system"/>
              </a:rPr>
              <a:t>网络输出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不仅和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当前时刻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输入</a:t>
            </a:r>
            <a:r>
              <a:rPr lang="zh-CN" altLang="en-US" sz="1600" u="wavyDbl" dirty="0">
                <a:solidFill>
                  <a:srgbClr val="191B1F"/>
                </a:solidFill>
                <a:latin typeface="-apple-system"/>
              </a:rPr>
              <a:t>相关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，也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和其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过去一段时间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输出</a:t>
            </a:r>
            <a:r>
              <a:rPr lang="zh-CN" altLang="en-US" sz="1600" u="wavyDbl" dirty="0">
                <a:solidFill>
                  <a:srgbClr val="191B1F"/>
                </a:solidFill>
                <a:latin typeface="-apple-system"/>
              </a:rPr>
              <a:t>相关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。</a:t>
            </a:r>
            <a:endParaRPr lang="en-US" altLang="zh-CN" sz="1600" dirty="0" smtClean="0">
              <a:solidFill>
                <a:srgbClr val="191B1F"/>
              </a:solidFill>
              <a:latin typeface="-apple-system"/>
            </a:endParaRPr>
          </a:p>
          <a:p>
            <a:pPr marL="176213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为了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处理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时序数据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并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利用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其历史信息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，需要让网络具有短期记忆能力。而前馈网络是一种静态网络，不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具备记忆能力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。</a:t>
            </a:r>
            <a:endParaRPr lang="en-US" altLang="zh-CN" sz="1600" dirty="0" smtClean="0">
              <a:solidFill>
                <a:srgbClr val="191B1F"/>
              </a:solidFill>
              <a:latin typeface="-apple-system"/>
            </a:endParaRPr>
          </a:p>
          <a:p>
            <a:pPr marL="176213" indent="-17621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此外，前馈网络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难以处理时序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数据。（如，视频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、语音、文本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等）</a:t>
            </a:r>
            <a:endParaRPr lang="en-US" altLang="zh-CN" sz="1600" dirty="0" smtClean="0">
              <a:solidFill>
                <a:srgbClr val="191B1F"/>
              </a:solidFill>
              <a:latin typeface="-apple-system"/>
            </a:endParaRPr>
          </a:p>
          <a:p>
            <a:pPr marL="360363" indent="-1841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FF"/>
                </a:solidFill>
                <a:latin typeface="-apple-system"/>
              </a:rPr>
              <a:t>时序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数据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长度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一般不固定，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而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前馈网络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要求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输入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和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输出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-apple-system"/>
              </a:rPr>
              <a:t>维数固定</a:t>
            </a:r>
            <a:r>
              <a:rPr lang="zh-CN" altLang="en-US" sz="1600" dirty="0" smtClean="0">
                <a:solidFill>
                  <a:srgbClr val="191B1F"/>
                </a:solidFill>
                <a:latin typeface="-apple-system"/>
              </a:rPr>
              <a:t>，不能随意改变。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0032" y="1117388"/>
            <a:ext cx="475252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、基本结构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 smtClean="0">
                <a:solidFill>
                  <a:srgbClr val="333333"/>
                </a:solidFill>
                <a:latin typeface="+mn-ea"/>
                <a:ea typeface="+mn-ea"/>
              </a:rPr>
              <a:t>输入层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、隐藏</a:t>
            </a:r>
            <a:r>
              <a:rPr lang="zh-CN" altLang="en-US" sz="2000" dirty="0" smtClean="0">
                <a:solidFill>
                  <a:srgbClr val="333333"/>
                </a:solidFill>
                <a:latin typeface="+mn-ea"/>
                <a:ea typeface="+mn-ea"/>
              </a:rPr>
              <a:t>层、输出层）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2" y="1745504"/>
            <a:ext cx="2861848" cy="146747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07904" y="1810156"/>
            <a:ext cx="5040560" cy="13336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一类具有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短期记忆能力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的神经网络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。</a:t>
            </a:r>
            <a:endParaRPr lang="en-US" altLang="zh-CN" sz="1600" dirty="0" smtClean="0">
              <a:solidFill>
                <a:srgbClr val="191B1F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神经元不仅可接受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其它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神经元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的信息，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也能够接受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自身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信息，形成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具有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环路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网络结构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循环连接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语音识别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、语言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翻译、图片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描述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等应用广泛</a:t>
            </a:r>
            <a:endParaRPr lang="zh-CN" altLang="en-US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30032" y="3429000"/>
                <a:ext cx="7254336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延迟器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：一</a:t>
                </a:r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</a:rPr>
                  <a:t>个</a:t>
                </a:r>
                <a:r>
                  <a:rPr lang="zh-CN" altLang="en-US" dirty="0">
                    <a:solidFill>
                      <a:srgbClr val="FF0000"/>
                    </a:solidFill>
                    <a:latin typeface="-apple-system"/>
                  </a:rPr>
                  <a:t>虚拟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单元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，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-apple-system"/>
                  </a:rPr>
                  <a:t>记录</a:t>
                </a:r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</a:rPr>
                  <a:t>神经元的</a:t>
                </a:r>
                <a:r>
                  <a:rPr lang="zh-CN" altLang="en-US" dirty="0">
                    <a:solidFill>
                      <a:srgbClr val="FF0000"/>
                    </a:solidFill>
                    <a:latin typeface="-apple-system"/>
                  </a:rPr>
                  <a:t>最近一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次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-apple-system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或</a:t>
                </a:r>
                <a:r>
                  <a:rPr lang="zh-CN" altLang="en-US" dirty="0">
                    <a:solidFill>
                      <a:srgbClr val="FF0000"/>
                    </a:solidFill>
                    <a:latin typeface="-apple-system"/>
                  </a:rPr>
                  <a:t>几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次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-apple-system"/>
                  </a:rPr>
                  <a:t>)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  <a:latin typeface="-apple-system"/>
                  </a:rPr>
                  <a:t>活性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值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。</a:t>
                </a:r>
                <a:endParaRPr lang="en-US" altLang="zh-CN" dirty="0" smtClean="0">
                  <a:solidFill>
                    <a:srgbClr val="191B1F"/>
                  </a:solidFill>
                  <a:latin typeface="-apple-system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 smtClean="0">
                    <a:solidFill>
                      <a:srgbClr val="191B1F"/>
                    </a:solidFill>
                  </a:rPr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rgbClr val="191B1F"/>
                    </a:solidFill>
                    <a:latin typeface="-apple-system"/>
                  </a:rPr>
                  <a:t>   【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：一个非线性函数</a:t>
                </a:r>
                <a:r>
                  <a:rPr lang="en-US" altLang="zh-CN" dirty="0" smtClean="0">
                    <a:solidFill>
                      <a:srgbClr val="191B1F"/>
                    </a:solidFill>
                    <a:latin typeface="-apple-system"/>
                  </a:rPr>
                  <a:t>】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2" y="3429000"/>
                <a:ext cx="7254336" cy="830997"/>
              </a:xfrm>
              <a:prstGeom prst="rect">
                <a:avLst/>
              </a:prstGeom>
              <a:blipFill>
                <a:blip r:embed="rId3"/>
                <a:stretch>
                  <a:fillRect l="-1429" t="-735" r="-1429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1095264" y="2599968"/>
            <a:ext cx="465233" cy="288032"/>
            <a:chOff x="1095264" y="2599968"/>
            <a:chExt cx="465233" cy="288032"/>
          </a:xfrm>
        </p:grpSpPr>
        <p:cxnSp>
          <p:nvCxnSpPr>
            <p:cNvPr id="12" name="直接箭头连接符 11"/>
            <p:cNvCxnSpPr/>
            <p:nvPr/>
          </p:nvCxnSpPr>
          <p:spPr bwMode="auto">
            <a:xfrm flipV="1">
              <a:off x="1095264" y="2599968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/>
            <p:cNvCxnSpPr/>
            <p:nvPr/>
          </p:nvCxnSpPr>
          <p:spPr bwMode="auto">
            <a:xfrm flipH="1" flipV="1">
              <a:off x="1179782" y="2599969"/>
              <a:ext cx="380715" cy="288031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30032" y="4517407"/>
                <a:ext cx="8190440" cy="1038746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92075" indent="-92075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-apple-system"/>
                  </a:rPr>
                  <a:t>说明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-apple-system"/>
                  </a:rPr>
                  <a:t>1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-apple-system"/>
                  </a:rPr>
                  <a:t>：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当前状态“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”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-apple-system"/>
                  </a:rPr>
                  <a:t>不仅</a:t>
                </a:r>
                <a:r>
                  <a:rPr lang="zh-CN" altLang="en-US" sz="1600" dirty="0">
                    <a:solidFill>
                      <a:srgbClr val="191B1F"/>
                    </a:solidFill>
                    <a:latin typeface="-apple-system"/>
                  </a:rPr>
                  <a:t>和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当前输入“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”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-apple-system"/>
                  </a:rPr>
                  <a:t>有关，还与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上一时刻</a:t>
                </a:r>
                <a:r>
                  <a:rPr lang="zh-CN" altLang="en-US" sz="1600" dirty="0" smtClean="0">
                    <a:latin typeface="-apple-system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状态“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”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-apple-system"/>
                  </a:rPr>
                  <a:t>有关，</a:t>
                </a:r>
                <a:endParaRPr lang="en-US" altLang="zh-CN" sz="1600" dirty="0" smtClean="0">
                  <a:solidFill>
                    <a:srgbClr val="191B1F"/>
                  </a:solidFill>
                  <a:latin typeface="-apple-system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sz="1600" dirty="0">
                    <a:solidFill>
                      <a:srgbClr val="191B1F"/>
                    </a:solidFill>
                    <a:latin typeface="-apple-system"/>
                  </a:rPr>
                  <a:t> </a:t>
                </a:r>
                <a:r>
                  <a:rPr lang="en-US" altLang="zh-CN" sz="1600" dirty="0" smtClean="0">
                    <a:solidFill>
                      <a:srgbClr val="191B1F"/>
                    </a:solidFill>
                    <a:latin typeface="-apple-system"/>
                  </a:rPr>
                  <a:t>      </a:t>
                </a:r>
                <a:r>
                  <a:rPr lang="en-US" altLang="zh-CN" sz="1400" dirty="0" smtClean="0">
                    <a:solidFill>
                      <a:srgbClr val="191B1F"/>
                    </a:solidFill>
                    <a:latin typeface="-apple-system"/>
                  </a:rPr>
                  <a:t> 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-apple-system"/>
                  </a:rPr>
                  <a:t>如此，</a:t>
                </a:r>
                <a:r>
                  <a:rPr lang="en-US" altLang="zh-CN" sz="1600" dirty="0">
                    <a:solidFill>
                      <a:srgbClr val="191B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r>
                  <a:rPr lang="zh-CN" altLang="en-US" sz="1600" dirty="0">
                    <a:solidFill>
                      <a:srgbClr val="191B1F"/>
                    </a:solidFill>
                    <a:latin typeface="-apple-system"/>
                  </a:rPr>
                  <a:t>就能够处理时序数据了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-apple-system"/>
                  </a:rPr>
                  <a:t>。</a:t>
                </a:r>
                <a:endParaRPr lang="en-US" altLang="zh-CN" sz="1600" dirty="0" smtClean="0">
                  <a:solidFill>
                    <a:srgbClr val="191B1F"/>
                  </a:solidFill>
                  <a:latin typeface="-apple-system"/>
                </a:endParaRPr>
              </a:p>
              <a:p>
                <a:pPr marL="92075" indent="-92075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rgbClr val="0000FF"/>
                    </a:solidFill>
                    <a:latin typeface="-apple-system"/>
                  </a:rPr>
                  <a:t>说明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-apple-system"/>
                  </a:rPr>
                  <a:t>2</a:t>
                </a:r>
                <a:r>
                  <a:rPr lang="zh-CN" altLang="en-US" sz="1600" dirty="0">
                    <a:solidFill>
                      <a:srgbClr val="191B1F"/>
                    </a:solidFill>
                    <a:latin typeface="-apple-system"/>
                  </a:rPr>
                  <a:t>：循环网络的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短期记忆能力</a:t>
                </a:r>
                <a:r>
                  <a:rPr lang="zh-CN" altLang="en-US" sz="1600" dirty="0">
                    <a:solidFill>
                      <a:srgbClr val="191B1F"/>
                    </a:solidFill>
                    <a:latin typeface="-apple-system"/>
                  </a:rPr>
                  <a:t>，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-apple-system"/>
                  </a:rPr>
                  <a:t>相当于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存储装置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-apple-system"/>
                  </a:rPr>
                  <a:t>，因而计算</a:t>
                </a:r>
                <a:r>
                  <a:rPr lang="zh-CN" altLang="en-US" sz="1600" dirty="0">
                    <a:solidFill>
                      <a:srgbClr val="191B1F"/>
                    </a:solidFill>
                    <a:latin typeface="-apple-system"/>
                  </a:rPr>
                  <a:t>能力强，可模拟任何程序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-apple-system"/>
                  </a:rPr>
                  <a:t>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2" y="4517407"/>
                <a:ext cx="8190440" cy="1038746"/>
              </a:xfrm>
              <a:prstGeom prst="rect">
                <a:avLst/>
              </a:prstGeom>
              <a:blipFill>
                <a:blip r:embed="rId4"/>
                <a:stretch>
                  <a:fillRect l="-1337" t="-2326" r="-1412" b="-6977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6632"/>
            <a:ext cx="4487642" cy="14401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5860" y="1187516"/>
            <a:ext cx="187220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2000" dirty="0">
                <a:solidFill>
                  <a:srgbClr val="191B1F"/>
                </a:solidFill>
                <a:latin typeface="+mn-ea"/>
                <a:ea typeface="+mn-ea"/>
              </a:rPr>
              <a:t>的五种结构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7922" y="1798644"/>
            <a:ext cx="8121306" cy="2204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191B1F"/>
                </a:solidFill>
                <a:latin typeface="+mn-ea"/>
                <a:ea typeface="+mn-ea"/>
              </a:rPr>
              <a:t>一对一、一对多、多对一、多对</a:t>
            </a:r>
            <a:r>
              <a:rPr lang="zh-CN" altLang="en-US" dirty="0" smtClean="0">
                <a:solidFill>
                  <a:srgbClr val="191B1F"/>
                </a:solidFill>
                <a:latin typeface="+mn-ea"/>
                <a:ea typeface="+mn-ea"/>
              </a:rPr>
              <a:t>多</a:t>
            </a:r>
            <a:r>
              <a:rPr lang="en-US" altLang="zh-CN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191B1F"/>
                </a:solidFill>
                <a:latin typeface="+mn-ea"/>
                <a:ea typeface="+mn-ea"/>
              </a:rPr>
              <a:t>两种</a:t>
            </a:r>
            <a:r>
              <a:rPr lang="en-US" altLang="zh-CN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一对一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：单个神经网络</a:t>
            </a:r>
            <a:endParaRPr lang="en-US" altLang="zh-CN" sz="1600" dirty="0" smtClean="0">
              <a:solidFill>
                <a:srgbClr val="191B1F"/>
              </a:solidFill>
              <a:latin typeface="+mn-ea"/>
              <a:ea typeface="+mn-ea"/>
            </a:endParaRP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一对多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：单一输入，转为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序列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输出。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可处理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图片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，输出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图片的描述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信息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多对一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：序列输入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转为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单个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输出。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多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用在电影评价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分析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多对多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⑴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：编码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解码</a:t>
            </a:r>
            <a:r>
              <a:rPr lang="en-US" altLang="zh-CN" sz="1600" dirty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en-US" altLang="zh-CN" sz="1600" dirty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Seq2Seq</a:t>
            </a:r>
            <a:r>
              <a:rPr lang="en-US" altLang="zh-CN" sz="1600" dirty="0">
                <a:solidFill>
                  <a:srgbClr val="191B1F"/>
                </a:solidFill>
                <a:latin typeface="+mn-ea"/>
                <a:ea typeface="+mn-ea"/>
              </a:rPr>
              <a:t>)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结构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语言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翻译，文本摘要，阅读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理解，对话生成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多对多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⑵</a:t>
            </a:r>
            <a:r>
              <a:rPr lang="zh-CN" altLang="en-US" sz="1600" dirty="0" smtClean="0">
                <a:solidFill>
                  <a:srgbClr val="191B1F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输入输出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等长序列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限制较大，作诗机器人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65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38719" y="1007016"/>
            <a:ext cx="32132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二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神经元的数学模型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2507" y="1880620"/>
            <a:ext cx="7992888" cy="319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68288" indent="-268288" algn="just" eaLnBrk="1" hangingPunct="1">
              <a:lnSpc>
                <a:spcPts val="3300"/>
              </a:lnSpc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生物神经网络</a:t>
            </a:r>
            <a:r>
              <a:rPr lang="zh-CN" altLang="en-US" sz="2000" dirty="0"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</a:rPr>
              <a:t>NNN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Natural neural network</a:t>
            </a:r>
            <a:r>
              <a:rPr lang="zh-CN" altLang="en-US" sz="2000" dirty="0">
                <a:latin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marL="628650" indent="-268288" algn="just" eaLnBrk="1" hangingPunct="1">
              <a:lnSpc>
                <a:spcPts val="33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latin typeface="+mn-ea"/>
                <a:ea typeface="+mn-ea"/>
              </a:rPr>
              <a:t>由</a:t>
            </a:r>
            <a:r>
              <a:rPr lang="zh-CN" altLang="en-US" sz="1800" dirty="0">
                <a:solidFill>
                  <a:srgbClr val="0000CC"/>
                </a:solidFill>
                <a:latin typeface="+mn-ea"/>
                <a:ea typeface="+mn-ea"/>
              </a:rPr>
              <a:t>中枢神经系统</a:t>
            </a:r>
            <a:r>
              <a:rPr lang="en-US" altLang="zh-CN" sz="1800" dirty="0">
                <a:latin typeface="+mn-ea"/>
                <a:ea typeface="+mn-ea"/>
              </a:rPr>
              <a:t>(</a:t>
            </a:r>
            <a:r>
              <a:rPr lang="zh-CN" altLang="en-US" sz="1800" dirty="0">
                <a:latin typeface="+mn-ea"/>
                <a:ea typeface="+mn-ea"/>
              </a:rPr>
              <a:t>脑和脊髓</a:t>
            </a:r>
            <a:r>
              <a:rPr lang="en-US" altLang="zh-CN" sz="1800" dirty="0">
                <a:latin typeface="+mn-ea"/>
                <a:ea typeface="+mn-ea"/>
              </a:rPr>
              <a:t>)</a:t>
            </a:r>
            <a:r>
              <a:rPr lang="zh-CN" altLang="en-US" sz="1800" dirty="0">
                <a:latin typeface="+mn-ea"/>
                <a:ea typeface="+mn-ea"/>
              </a:rPr>
              <a:t>及</a:t>
            </a:r>
            <a:r>
              <a:rPr lang="zh-CN" altLang="en-US" sz="1800" dirty="0">
                <a:solidFill>
                  <a:srgbClr val="0000CC"/>
                </a:solidFill>
                <a:latin typeface="+mn-ea"/>
                <a:ea typeface="+mn-ea"/>
              </a:rPr>
              <a:t>周围神经系统</a:t>
            </a:r>
            <a:r>
              <a:rPr lang="en-US" altLang="zh-CN" sz="1800" dirty="0">
                <a:latin typeface="+mn-ea"/>
                <a:ea typeface="+mn-ea"/>
              </a:rPr>
              <a:t>(</a:t>
            </a:r>
            <a:r>
              <a:rPr lang="zh-CN" altLang="en-US" sz="1800" dirty="0">
                <a:latin typeface="+mn-ea"/>
                <a:ea typeface="+mn-ea"/>
              </a:rPr>
              <a:t>感觉神经、运动神经等</a:t>
            </a:r>
            <a:r>
              <a:rPr lang="en-US" altLang="zh-CN" sz="1800" dirty="0">
                <a:latin typeface="+mn-ea"/>
                <a:ea typeface="+mn-ea"/>
              </a:rPr>
              <a:t>)</a:t>
            </a:r>
            <a:r>
              <a:rPr lang="zh-CN" altLang="en-US" sz="1800" dirty="0">
                <a:latin typeface="+mn-ea"/>
                <a:ea typeface="+mn-ea"/>
              </a:rPr>
              <a:t>构成的复杂神经网络，其中最重要的是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脑神经系统</a:t>
            </a:r>
            <a:r>
              <a:rPr lang="zh-CN" altLang="en-US" sz="1800" dirty="0">
                <a:latin typeface="+mn-ea"/>
                <a:ea typeface="+mn-ea"/>
              </a:rPr>
              <a:t>。</a:t>
            </a:r>
          </a:p>
          <a:p>
            <a:pPr marL="360363" indent="-360363" algn="just" eaLnBrk="1" hangingPunct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人工神经网络</a:t>
            </a:r>
            <a:r>
              <a:rPr lang="zh-CN" altLang="en-US" sz="2000" dirty="0"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</a:rPr>
              <a:t>ANN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Artificial neural networks</a:t>
            </a:r>
            <a:r>
              <a:rPr lang="zh-CN" altLang="en-US" sz="2000" dirty="0">
                <a:latin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marL="628650" indent="-268288" algn="just" eaLnBrk="1" hangingPunct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latin typeface="Times New Roman" panose="02020603050405020304" pitchFamily="18" charset="0"/>
              </a:rPr>
              <a:t>模拟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人脑神经系统</a:t>
            </a:r>
            <a:r>
              <a:rPr lang="zh-CN" altLang="en-US" sz="1800" dirty="0">
                <a:latin typeface="Times New Roman" panose="02020603050405020304" pitchFamily="18" charset="0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结构</a:t>
            </a:r>
            <a:r>
              <a:rPr lang="zh-CN" altLang="en-US" sz="1800" dirty="0">
                <a:latin typeface="Times New Roman" panose="02020603050405020304" pitchFamily="18" charset="0"/>
              </a:rPr>
              <a:t>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功能</a:t>
            </a:r>
            <a:endParaRPr lang="en-US" altLang="zh-CN" sz="1800" dirty="0" smtClean="0">
              <a:latin typeface="Times New Roman" panose="02020603050405020304" pitchFamily="18" charset="0"/>
            </a:endParaRPr>
          </a:p>
          <a:p>
            <a:pPr marL="628650" indent="-268288" algn="just" eaLnBrk="1" hangingPunct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dirty="0" smtClean="0">
                <a:latin typeface="Times New Roman" panose="02020603050405020304" pitchFamily="18" charset="0"/>
              </a:rPr>
              <a:t>利用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大量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简单处理单元</a:t>
            </a:r>
            <a:r>
              <a:rPr lang="zh-CN" altLang="en-US" sz="1800" dirty="0">
                <a:latin typeface="Times New Roman" panose="02020603050405020304" pitchFamily="18" charset="0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广泛连接</a:t>
            </a:r>
            <a:r>
              <a:rPr lang="zh-CN" altLang="en-US" sz="1800" dirty="0">
                <a:latin typeface="Times New Roman" panose="02020603050405020304" pitchFamily="18" charset="0"/>
              </a:rPr>
              <a:t>，构成的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人工网络系统</a:t>
            </a:r>
            <a:r>
              <a:rPr lang="zh-CN" altLang="en-US" sz="1800" dirty="0">
                <a:latin typeface="Times New Roman" panose="02020603050405020304" pitchFamily="18" charset="0"/>
              </a:rPr>
              <a:t>。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628650" indent="-268288" algn="just" eaLnBrk="1" hangingPunct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solidFill>
                  <a:srgbClr val="0000CC"/>
                </a:solidFill>
                <a:latin typeface="+mn-ea"/>
              </a:rPr>
              <a:t>隐式的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知识表示方法</a:t>
            </a:r>
          </a:p>
        </p:txBody>
      </p:sp>
    </p:spTree>
    <p:extLst>
      <p:ext uri="{BB962C8B-B14F-4D97-AF65-F5344CB8AC3E}">
        <p14:creationId xmlns:p14="http://schemas.microsoft.com/office/powerpoint/2010/main" val="41705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5860" y="1187516"/>
            <a:ext cx="117983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经典</a:t>
            </a:r>
            <a:r>
              <a:rPr lang="en-US" altLang="zh-CN" sz="2000" dirty="0" smtClean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0" y="1844824"/>
            <a:ext cx="4187316" cy="2477681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5451513" y="1870113"/>
            <a:ext cx="2636588" cy="1583125"/>
            <a:chOff x="4355976" y="2138110"/>
            <a:chExt cx="2636588" cy="1583125"/>
          </a:xfrm>
        </p:grpSpPr>
        <p:sp>
          <p:nvSpPr>
            <p:cNvPr id="36" name="矩形 35"/>
            <p:cNvSpPr/>
            <p:nvPr/>
          </p:nvSpPr>
          <p:spPr>
            <a:xfrm>
              <a:off x="4355976" y="2138110"/>
              <a:ext cx="130999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191B1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参数关系：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4400276" y="2527960"/>
                  <a:ext cx="2592288" cy="11932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𝑾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𝑽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dirty="0" smtClean="0"/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276" y="2527960"/>
                  <a:ext cx="2592288" cy="1193275"/>
                </a:xfrm>
                <a:prstGeom prst="rect">
                  <a:avLst/>
                </a:prstGeom>
                <a:blipFill>
                  <a:blip r:embed="rId3"/>
                  <a:stretch>
                    <a:fillRect l="-3294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组合 50"/>
          <p:cNvGrpSpPr/>
          <p:nvPr/>
        </p:nvGrpSpPr>
        <p:grpSpPr>
          <a:xfrm>
            <a:off x="1273486" y="2404949"/>
            <a:ext cx="3298448" cy="1435140"/>
            <a:chOff x="1273486" y="2620973"/>
            <a:chExt cx="3298448" cy="1435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1273486" y="2994981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86" y="2994981"/>
                  <a:ext cx="24686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500" r="-20000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2183370" y="2980277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370" y="2980277"/>
                  <a:ext cx="24686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634" r="-19512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3093646" y="2996952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646" y="2996952"/>
                  <a:ext cx="24686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634" r="-19512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4027870" y="2996952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870" y="2996952"/>
                  <a:ext cx="24686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500" r="-20000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1520348" y="3779114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348" y="3779114"/>
                  <a:ext cx="30617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1765" r="-13725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2455711" y="3779114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711" y="3779114"/>
                  <a:ext cx="30617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4000" r="-14000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3340508" y="3779113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508" y="3779113"/>
                  <a:ext cx="30617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000" r="-14000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4265760" y="3779112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760" y="3779112"/>
                  <a:ext cx="30617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4000" r="-14000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1610434" y="2620976"/>
                  <a:ext cx="2276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434" y="2620976"/>
                  <a:ext cx="22762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789" r="-21053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2521892" y="2620975"/>
                  <a:ext cx="2276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892" y="2620975"/>
                  <a:ext cx="22762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8919" r="-21622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3423234" y="2620974"/>
                  <a:ext cx="2276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234" y="2620974"/>
                  <a:ext cx="22762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919" r="-21622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/>
                <p:cNvSpPr txBox="1"/>
                <p:nvPr/>
              </p:nvSpPr>
              <p:spPr>
                <a:xfrm>
                  <a:off x="4342710" y="2620973"/>
                  <a:ext cx="2276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710" y="2620973"/>
                  <a:ext cx="22762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5789" r="-21053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/>
          <p:cNvGrpSpPr/>
          <p:nvPr/>
        </p:nvGrpSpPr>
        <p:grpSpPr>
          <a:xfrm>
            <a:off x="1236542" y="3188849"/>
            <a:ext cx="661926" cy="558918"/>
            <a:chOff x="1245778" y="3329284"/>
            <a:chExt cx="661926" cy="558918"/>
          </a:xfrm>
        </p:grpSpPr>
        <p:cxnSp>
          <p:nvCxnSpPr>
            <p:cNvPr id="53" name="直接箭头连接符 52"/>
            <p:cNvCxnSpPr/>
            <p:nvPr/>
          </p:nvCxnSpPr>
          <p:spPr bwMode="auto">
            <a:xfrm>
              <a:off x="1245778" y="3329284"/>
              <a:ext cx="580744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接箭头连接符 54"/>
            <p:cNvCxnSpPr/>
            <p:nvPr/>
          </p:nvCxnSpPr>
          <p:spPr bwMode="auto">
            <a:xfrm flipV="1">
              <a:off x="1907704" y="3329284"/>
              <a:ext cx="0" cy="55891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8" name="直接箭头连接符 57"/>
          <p:cNvCxnSpPr/>
          <p:nvPr/>
        </p:nvCxnSpPr>
        <p:spPr bwMode="auto">
          <a:xfrm flipV="1">
            <a:off x="1870760" y="2733926"/>
            <a:ext cx="0" cy="28319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箭头连接符 59"/>
          <p:cNvCxnSpPr/>
          <p:nvPr/>
        </p:nvCxnSpPr>
        <p:spPr bwMode="auto">
          <a:xfrm flipV="1">
            <a:off x="1916940" y="2240453"/>
            <a:ext cx="0" cy="5145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箭头连接符 61"/>
          <p:cNvCxnSpPr/>
          <p:nvPr/>
        </p:nvCxnSpPr>
        <p:spPr bwMode="auto">
          <a:xfrm>
            <a:off x="1927455" y="3017125"/>
            <a:ext cx="76015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箭头连接符 63"/>
          <p:cNvCxnSpPr/>
          <p:nvPr/>
        </p:nvCxnSpPr>
        <p:spPr bwMode="auto">
          <a:xfrm flipV="1">
            <a:off x="2826537" y="3187473"/>
            <a:ext cx="0" cy="54884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64"/>
          <p:cNvCxnSpPr/>
          <p:nvPr/>
        </p:nvCxnSpPr>
        <p:spPr bwMode="auto">
          <a:xfrm flipV="1">
            <a:off x="2789989" y="2729676"/>
            <a:ext cx="0" cy="28319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65"/>
          <p:cNvCxnSpPr/>
          <p:nvPr/>
        </p:nvCxnSpPr>
        <p:spPr bwMode="auto">
          <a:xfrm flipV="1">
            <a:off x="2843808" y="2234273"/>
            <a:ext cx="0" cy="5145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箭头连接符 66"/>
          <p:cNvCxnSpPr/>
          <p:nvPr/>
        </p:nvCxnSpPr>
        <p:spPr bwMode="auto">
          <a:xfrm>
            <a:off x="2895477" y="3012875"/>
            <a:ext cx="76015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接箭头连接符 67"/>
          <p:cNvCxnSpPr/>
          <p:nvPr/>
        </p:nvCxnSpPr>
        <p:spPr bwMode="auto">
          <a:xfrm flipV="1">
            <a:off x="3679332" y="2739601"/>
            <a:ext cx="0" cy="28319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接箭头连接符 68"/>
          <p:cNvCxnSpPr/>
          <p:nvPr/>
        </p:nvCxnSpPr>
        <p:spPr bwMode="auto">
          <a:xfrm flipV="1">
            <a:off x="3733732" y="3187472"/>
            <a:ext cx="0" cy="54884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接箭头连接符 69"/>
          <p:cNvCxnSpPr/>
          <p:nvPr/>
        </p:nvCxnSpPr>
        <p:spPr bwMode="auto">
          <a:xfrm flipV="1">
            <a:off x="3737358" y="2234273"/>
            <a:ext cx="0" cy="5145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箭头连接符 70"/>
          <p:cNvCxnSpPr/>
          <p:nvPr/>
        </p:nvCxnSpPr>
        <p:spPr bwMode="auto">
          <a:xfrm>
            <a:off x="3771222" y="3022800"/>
            <a:ext cx="76015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箭头连接符 71"/>
          <p:cNvCxnSpPr/>
          <p:nvPr/>
        </p:nvCxnSpPr>
        <p:spPr bwMode="auto">
          <a:xfrm flipV="1">
            <a:off x="4625536" y="3161978"/>
            <a:ext cx="0" cy="54884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72"/>
          <p:cNvCxnSpPr/>
          <p:nvPr/>
        </p:nvCxnSpPr>
        <p:spPr bwMode="auto">
          <a:xfrm flipV="1">
            <a:off x="4607064" y="2754109"/>
            <a:ext cx="0" cy="28319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接箭头连接符 73"/>
          <p:cNvCxnSpPr/>
          <p:nvPr/>
        </p:nvCxnSpPr>
        <p:spPr bwMode="auto">
          <a:xfrm flipV="1">
            <a:off x="4645258" y="2234273"/>
            <a:ext cx="0" cy="5145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571430" y="4561732"/>
                <a:ext cx="803301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说明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𝒉</m:t>
                    </m:r>
                  </m:oMath>
                </a14:m>
                <a:r>
                  <a:rPr lang="zh-CN" altLang="en-US" dirty="0">
                    <a:solidFill>
                      <a:srgbClr val="191B1F"/>
                    </a:solidFill>
                    <a:latin typeface="+mn-ea"/>
                    <a:ea typeface="+mn-ea"/>
                  </a:rPr>
                  <a:t>为隐状态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可视为一</a:t>
                </a:r>
                <a:r>
                  <a:rPr lang="zh-CN" altLang="en-US" dirty="0">
                    <a:solidFill>
                      <a:srgbClr val="191B1F"/>
                    </a:solidFill>
                    <a:latin typeface="+mn-ea"/>
                    <a:ea typeface="+mn-ea"/>
                  </a:rPr>
                  <a:t>个记忆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特征</a:t>
                </a:r>
                <a:r>
                  <a:rPr lang="en-US" altLang="zh-CN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提取</a:t>
                </a:r>
                <a:r>
                  <a:rPr lang="zh-CN" altLang="en-US" dirty="0">
                    <a:solidFill>
                      <a:srgbClr val="191B1F"/>
                    </a:solidFill>
                    <a:latin typeface="+mn-ea"/>
                    <a:ea typeface="+mn-ea"/>
                  </a:rPr>
                  <a:t>了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dirty="0">
                    <a:solidFill>
                      <a:srgbClr val="191B1F"/>
                    </a:solidFill>
                    <a:latin typeface="+mn-ea"/>
                    <a:ea typeface="+mn-ea"/>
                  </a:rPr>
                  <a:t>时刻的输入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特征</a:t>
                </a:r>
                <a:r>
                  <a:rPr lang="en-US" altLang="zh-CN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)</a:t>
                </a:r>
              </a:p>
              <a:p>
                <a:pPr>
                  <a:lnSpc>
                    <a:spcPts val="2700"/>
                  </a:lnSpc>
                </a:pPr>
                <a:r>
                  <a:rPr lang="en-US" altLang="zh-CN" dirty="0">
                    <a:solidFill>
                      <a:srgbClr val="191B1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</m:oMath>
                </a14:m>
                <a:r>
                  <a:rPr lang="zh-CN" altLang="en-US" dirty="0">
                    <a:solidFill>
                      <a:srgbClr val="191B1F"/>
                    </a:solidFill>
                    <a:latin typeface="+mn-ea"/>
                    <a:ea typeface="+mn-ea"/>
                  </a:rPr>
                  <a:t>为非线性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激活函数</a:t>
                </a:r>
                <a:endParaRPr lang="en-US" altLang="zh-CN" dirty="0" smtClean="0">
                  <a:solidFill>
                    <a:srgbClr val="191B1F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en-US" altLang="zh-CN" b="1" dirty="0" smtClean="0">
                    <a:solidFill>
                      <a:srgbClr val="191B1F"/>
                    </a:solidFill>
                    <a:ea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𝑼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都是</a:t>
                </a:r>
                <a:r>
                  <a:rPr lang="zh-CN" altLang="en-US" dirty="0">
                    <a:solidFill>
                      <a:srgbClr val="191B1F"/>
                    </a:solidFill>
                    <a:latin typeface="+mn-ea"/>
                    <a:ea typeface="+mn-ea"/>
                  </a:rPr>
                  <a:t>网络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参数</a:t>
                </a:r>
                <a:endParaRPr lang="en-US" altLang="zh-CN" dirty="0" smtClean="0">
                  <a:solidFill>
                    <a:srgbClr val="191B1F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：无论</a:t>
                </a:r>
                <a:r>
                  <a:rPr lang="zh-CN" altLang="en-US" dirty="0">
                    <a:solidFill>
                      <a:srgbClr val="191B1F"/>
                    </a:solidFill>
                    <a:latin typeface="+mn-ea"/>
                    <a:ea typeface="+mn-ea"/>
                  </a:rPr>
                  <a:t>进行到什么状态，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所有网络</a:t>
                </a:r>
                <a:r>
                  <a:rPr lang="zh-CN" altLang="en-US" dirty="0">
                    <a:solidFill>
                      <a:srgbClr val="191B1F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都一样。</a:t>
                </a:r>
                <a:r>
                  <a:rPr lang="en-US" altLang="zh-CN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权</a:t>
                </a:r>
                <a:r>
                  <a:rPr lang="zh-CN" altLang="en-US" dirty="0">
                    <a:solidFill>
                      <a:srgbClr val="191B1F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共享</a:t>
                </a:r>
                <a:r>
                  <a:rPr lang="en-US" altLang="zh-CN" dirty="0" smtClean="0">
                    <a:solidFill>
                      <a:srgbClr val="191B1F"/>
                    </a:solidFill>
                    <a:latin typeface="+mn-ea"/>
                    <a:ea typeface="+mn-ea"/>
                  </a:rPr>
                  <a:t>)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0" y="4561732"/>
                <a:ext cx="8033017" cy="1384995"/>
              </a:xfrm>
              <a:prstGeom prst="rect">
                <a:avLst/>
              </a:prstGeom>
              <a:blipFill>
                <a:blip r:embed="rId16"/>
                <a:stretch>
                  <a:fillRect l="-1822" t="-4386" r="-1670" b="-5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21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55" y="404664"/>
            <a:ext cx="5256583" cy="20176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714271" y="853443"/>
            <a:ext cx="2880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存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36646" y="858417"/>
            <a:ext cx="2880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存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01438" y="853443"/>
            <a:ext cx="2707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存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59832" y="714543"/>
            <a:ext cx="4320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延迟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3282F08-E2D2-4E3B-B2F0-5EDFEBF2681C}"/>
                  </a:ext>
                </a:extLst>
              </p:cNvPr>
              <p:cNvSpPr/>
              <p:nvPr/>
            </p:nvSpPr>
            <p:spPr>
              <a:xfrm>
                <a:off x="552194" y="2829724"/>
                <a:ext cx="8111619" cy="253915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RNN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结合后，作为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的总输入，按如下公式计算，得到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</a:p>
              <a:p>
                <a:pPr algn="ctr">
                  <a:lnSpc>
                    <a:spcPts val="29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kern="1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kern="1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kern="100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𝐔</m:t>
                      </m:r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1" i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𝐖</m:t>
                      </m:r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(∙)</m:t>
                    </m:r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激活函数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一般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16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Tanh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可看出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不仅与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相关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还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网络已有的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记忆</a:t>
                </a:r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 </a:t>
                </a:r>
                <a:endPara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一时刻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t-1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zh-CN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相关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所有参数均相同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】</a:t>
                </a:r>
                <a:endParaRPr lang="zh-CN" altLang="zh-CN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3282F08-E2D2-4E3B-B2F0-5EDFEBF26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4" y="2829724"/>
                <a:ext cx="8111619" cy="2539157"/>
              </a:xfrm>
              <a:prstGeom prst="rect">
                <a:avLst/>
              </a:prstGeom>
              <a:blipFill>
                <a:blip r:embed="rId3"/>
                <a:stretch>
                  <a:fillRect l="-1278" r="-1504" b="-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5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87516"/>
            <a:ext cx="18999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2000" dirty="0" smtClean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的计算步骤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30925" y="1916832"/>
                <a:ext cx="7981233" cy="35394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⑴、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初始化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    设置</a:t>
                </a:r>
                <a:r>
                  <a:rPr lang="zh-CN" altLang="en-US" sz="1600" dirty="0">
                    <a:latin typeface="+mn-ea"/>
                    <a:ea typeface="+mn-ea"/>
                  </a:rPr>
                  <a:t>初始的隐藏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和相关网络</a:t>
                </a:r>
                <a:r>
                  <a:rPr lang="zh-CN" altLang="en-US" sz="1600" dirty="0">
                    <a:latin typeface="+mn-ea"/>
                    <a:ea typeface="+mn-ea"/>
                  </a:rPr>
                  <a:t>参数（如权重矩阵</a:t>
                </a:r>
                <a:r>
                  <a:rPr lang="en-US" altLang="zh-CN" sz="1600" dirty="0">
                    <a:latin typeface="+mn-ea"/>
                    <a:ea typeface="+mn-ea"/>
                  </a:rPr>
                  <a:t>W</a:t>
                </a:r>
                <a:r>
                  <a:rPr lang="zh-CN" altLang="en-US" sz="1600" dirty="0">
                    <a:latin typeface="+mn-ea"/>
                    <a:ea typeface="+mn-ea"/>
                  </a:rPr>
                  <a:t>、</a:t>
                </a:r>
                <a:r>
                  <a:rPr lang="en-US" altLang="zh-CN" sz="1600" dirty="0">
                    <a:latin typeface="+mn-ea"/>
                    <a:ea typeface="+mn-ea"/>
                  </a:rPr>
                  <a:t>U</a:t>
                </a:r>
                <a:r>
                  <a:rPr lang="zh-CN" altLang="en-US" sz="1600" dirty="0">
                    <a:latin typeface="+mn-ea"/>
                    <a:ea typeface="+mn-ea"/>
                  </a:rPr>
                  <a:t>、</a:t>
                </a:r>
                <a:r>
                  <a:rPr lang="en-US" altLang="zh-CN" sz="1600" dirty="0">
                    <a:latin typeface="+mn-ea"/>
                    <a:ea typeface="+mn-ea"/>
                  </a:rPr>
                  <a:t>V</a:t>
                </a:r>
                <a:r>
                  <a:rPr lang="zh-CN" altLang="en-US" sz="1600" dirty="0">
                    <a:latin typeface="+mn-ea"/>
                    <a:ea typeface="+mn-ea"/>
                  </a:rPr>
                  <a:t>和偏置向量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b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）。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⑵、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前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向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传播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    在</a:t>
                </a:r>
                <a:r>
                  <a:rPr lang="zh-CN" altLang="en-US" sz="1600" dirty="0">
                    <a:latin typeface="+mn-ea"/>
                    <a:ea typeface="+mn-ea"/>
                  </a:rPr>
                  <a:t>每个时间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步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>
                    <a:latin typeface="+mn-ea"/>
                    <a:ea typeface="+mn-ea"/>
                  </a:rPr>
                  <a:t>，根据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当前输入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和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上一时间步的隐藏状态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计算当前</a:t>
                </a:r>
                <a:r>
                  <a:rPr lang="zh-CN" altLang="en-US" sz="1600" dirty="0">
                    <a:latin typeface="+mn-ea"/>
                    <a:ea typeface="+mn-ea"/>
                  </a:rPr>
                  <a:t>时间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步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隐藏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>
                    <a:latin typeface="+mn-ea"/>
                    <a:ea typeface="+mn-ea"/>
                  </a:rPr>
                  <a:t>然后，基于当前时间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步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隐藏状态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⑶、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损失计算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    根据</a:t>
                </a:r>
                <a:r>
                  <a:rPr lang="zh-CN" altLang="en-US" sz="1600" dirty="0">
                    <a:latin typeface="+mn-ea"/>
                    <a:ea typeface="+mn-ea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和</a:t>
                </a:r>
                <a:r>
                  <a:rPr lang="zh-CN" altLang="en-US" sz="1600" dirty="0">
                    <a:latin typeface="+mn-ea"/>
                    <a:ea typeface="+mn-ea"/>
                  </a:rPr>
                  <a:t>真实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标签值，</a:t>
                </a:r>
                <a:r>
                  <a:rPr lang="zh-CN" altLang="en-US" sz="1600" dirty="0">
                    <a:latin typeface="+mn-ea"/>
                    <a:ea typeface="+mn-ea"/>
                  </a:rPr>
                  <a:t>计算损失函数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⑷、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反向传播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    通过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时间反向传播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算法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(BPTT)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en-US" sz="1600" dirty="0">
                    <a:latin typeface="+mn-ea"/>
                    <a:ea typeface="+mn-ea"/>
                  </a:rPr>
                  <a:t>，并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更新</a:t>
                </a:r>
                <a:r>
                  <a:rPr lang="zh-CN" altLang="en-US" sz="1600" dirty="0">
                    <a:latin typeface="+mn-ea"/>
                    <a:ea typeface="+mn-ea"/>
                  </a:rPr>
                  <a:t>网络参数。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25" y="1916832"/>
                <a:ext cx="7981233" cy="3539430"/>
              </a:xfrm>
              <a:prstGeom prst="rect">
                <a:avLst/>
              </a:prstGeom>
              <a:blipFill>
                <a:blip r:embed="rId2"/>
                <a:stretch>
                  <a:fillRect l="-1756" t="-861" r="-1069" b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30" y="315139"/>
            <a:ext cx="2952328" cy="174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11560" y="253292"/>
                <a:ext cx="6192688" cy="12368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例</a:t>
                </a:r>
                <a:r>
                  <a:rPr lang="zh-CN" altLang="en-US" sz="2000" dirty="0" smtClean="0">
                    <a:solidFill>
                      <a:srgbClr val="191B1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假设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一</a:t>
                </a:r>
                <a:r>
                  <a:rPr lang="zh-CN" altLang="en-US" sz="1600" dirty="0">
                    <a:latin typeface="+mn-ea"/>
                    <a:ea typeface="+mn-ea"/>
                  </a:rPr>
                  <a:t>个简单的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RNN</a:t>
                </a:r>
                <a:r>
                  <a:rPr lang="zh-CN" altLang="en-US" sz="1600" dirty="0"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，处理</a:t>
                </a:r>
                <a:r>
                  <a:rPr lang="zh-CN" altLang="en-US" sz="1600" dirty="0">
                    <a:latin typeface="+mn-ea"/>
                    <a:ea typeface="+mn-ea"/>
                  </a:rPr>
                  <a:t>一个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长度为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1600" dirty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序列数据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为简化计算过程，假设</a:t>
                </a:r>
                <a:r>
                  <a:rPr lang="zh-CN" altLang="en-US" sz="1600" dirty="0">
                    <a:latin typeface="+mn-ea"/>
                    <a:ea typeface="+mn-ea"/>
                  </a:rPr>
                  <a:t>输入层、隐藏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层、输出层</a:t>
                </a:r>
                <a:r>
                  <a:rPr lang="zh-CN" altLang="en-US" sz="1600" dirty="0">
                    <a:latin typeface="+mn-ea"/>
                    <a:ea typeface="+mn-ea"/>
                  </a:rPr>
                  <a:t>的维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度均为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</a:pPr>
                <a:r>
                  <a:rPr lang="zh-CN" altLang="en-US" sz="1600" dirty="0">
                    <a:latin typeface="+mn-ea"/>
                    <a:ea typeface="+mn-ea"/>
                  </a:rPr>
                  <a:t>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    采用线性激活函数，即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𝒈</m:t>
                    </m:r>
                    <m:d>
                      <m:dPr>
                        <m:ctrlPr>
                          <a:rPr lang="en-US" altLang="zh-CN" sz="1600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en-US" sz="1600" dirty="0">
                    <a:latin typeface="+mn-ea"/>
                    <a:ea typeface="+mn-ea"/>
                  </a:rPr>
                  <a:t>权重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矩阵、偏置向量也都是</a:t>
                </a:r>
                <a:r>
                  <a:rPr lang="zh-CN" altLang="en-US" sz="1600" dirty="0">
                    <a:latin typeface="+mn-ea"/>
                    <a:ea typeface="+mn-ea"/>
                  </a:rPr>
                  <a:t>已知的常数。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3292"/>
                <a:ext cx="6192688" cy="1236877"/>
              </a:xfrm>
              <a:prstGeom prst="rect">
                <a:avLst/>
              </a:prstGeom>
              <a:blipFill>
                <a:blip r:embed="rId2"/>
                <a:stretch>
                  <a:fillRect l="-2461" t="-8416" r="-1575" b="-9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561" y="1844824"/>
                <a:ext cx="6048672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 smtClean="0">
                    <a:latin typeface="+mn-ea"/>
                    <a:ea typeface="+mn-ea"/>
                  </a:rPr>
                  <a:t>⑴</a:t>
                </a:r>
                <a:r>
                  <a:rPr lang="zh-CN" altLang="en-US" sz="1600" dirty="0">
                    <a:latin typeface="+mn-ea"/>
                    <a:ea typeface="+mn-ea"/>
                  </a:rPr>
                  <a:t>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1600" dirty="0">
                    <a:latin typeface="+mn-ea"/>
                    <a:ea typeface="+mn-ea"/>
                  </a:rPr>
                  <a:t>：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sub>
                    </m:sSub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1" y="1844824"/>
                <a:ext cx="6048672" cy="246221"/>
              </a:xfrm>
              <a:prstGeom prst="rect">
                <a:avLst/>
              </a:prstGeom>
              <a:blipFill>
                <a:blip r:embed="rId3"/>
                <a:stretch>
                  <a:fillRect l="-2014" t="-30000" r="-101" b="-4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611560" y="2276872"/>
            <a:ext cx="6931014" cy="2747072"/>
            <a:chOff x="611561" y="2222678"/>
            <a:chExt cx="6931014" cy="2747072"/>
          </a:xfrm>
        </p:grpSpPr>
        <p:sp>
          <p:nvSpPr>
            <p:cNvPr id="6" name="矩形 5"/>
            <p:cNvSpPr/>
            <p:nvPr/>
          </p:nvSpPr>
          <p:spPr>
            <a:xfrm>
              <a:off x="611561" y="2222678"/>
              <a:ext cx="144016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latin typeface="+mn-ea"/>
                  <a:ea typeface="+mn-ea"/>
                </a:rPr>
                <a:t>⑵</a:t>
              </a:r>
              <a:r>
                <a:rPr lang="zh-CN" altLang="en-US" sz="1600" dirty="0" smtClean="0">
                  <a:latin typeface="+mn-ea"/>
                  <a:ea typeface="+mn-ea"/>
                </a:rPr>
                <a:t>、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前向传播</a:t>
              </a:r>
              <a:r>
                <a:rPr lang="zh-CN" altLang="en-US" sz="1600" dirty="0" smtClean="0">
                  <a:latin typeface="+mn-ea"/>
                  <a:ea typeface="+mn-ea"/>
                </a:rPr>
                <a:t>：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2051721" y="2222678"/>
                  <a:ext cx="2448272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① </a:t>
                  </a:r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𝒕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</m:oMath>
                  </a14:m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时，输入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</m:oMath>
                  </a14:m>
                  <a:endPara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721" y="2222678"/>
                  <a:ext cx="2448272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5237" t="-30000" r="-1995" b="-4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组合 10"/>
            <p:cNvGrpSpPr/>
            <p:nvPr/>
          </p:nvGrpSpPr>
          <p:grpSpPr>
            <a:xfrm>
              <a:off x="2339752" y="2573427"/>
              <a:ext cx="4692054" cy="499129"/>
              <a:chOff x="2339752" y="2595666"/>
              <a:chExt cx="4692054" cy="499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2339752" y="2595666"/>
                    <a:ext cx="469205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2595666"/>
                    <a:ext cx="4692054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2358224" y="2879351"/>
                    <a:ext cx="226004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224" y="2879351"/>
                    <a:ext cx="2260042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78" r="-539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2051721" y="3233881"/>
                  <a:ext cx="2448272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② </a:t>
                  </a:r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𝒕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时，输入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endPara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721" y="3233881"/>
                  <a:ext cx="2448272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5237" t="-26829" r="-1995" b="-463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组合 12"/>
            <p:cNvGrpSpPr/>
            <p:nvPr/>
          </p:nvGrpSpPr>
          <p:grpSpPr>
            <a:xfrm>
              <a:off x="2339752" y="3587973"/>
              <a:ext cx="4973669" cy="499129"/>
              <a:chOff x="2339752" y="2595666"/>
              <a:chExt cx="4973669" cy="499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339752" y="2595666"/>
                    <a:ext cx="497366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𝟔𝟓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2595666"/>
                    <a:ext cx="4973669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45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358224" y="2879351"/>
                    <a:ext cx="247484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𝟔𝟓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224" y="2879351"/>
                    <a:ext cx="2474845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85" r="-493" b="-3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051721" y="4157643"/>
                  <a:ext cx="2448272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③ </a:t>
                  </a:r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𝒕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𝟑</m:t>
                      </m:r>
                    </m:oMath>
                  </a14:m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时，输入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𝟑</m:t>
                      </m:r>
                    </m:oMath>
                  </a14:m>
                  <a:endPara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721" y="4157643"/>
                  <a:ext cx="2448272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5237" t="-30000" r="-1995" b="-4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组合 16"/>
            <p:cNvGrpSpPr/>
            <p:nvPr/>
          </p:nvGrpSpPr>
          <p:grpSpPr>
            <a:xfrm>
              <a:off x="2354103" y="4470621"/>
              <a:ext cx="5188472" cy="499129"/>
              <a:chOff x="2339752" y="2595666"/>
              <a:chExt cx="5188472" cy="499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2339752" y="2595666"/>
                    <a:ext cx="518847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𝟒𝟐𝟓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2595666"/>
                    <a:ext cx="5188472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18" r="-118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2358224" y="2879351"/>
                    <a:ext cx="268964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𝟒𝟐𝟓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𝟒𝟐𝟓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224" y="2879351"/>
                    <a:ext cx="2689647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80" r="-68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451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11560" y="1916832"/>
            <a:ext cx="7992888" cy="1024455"/>
            <a:chOff x="611560" y="1772816"/>
            <a:chExt cx="7992888" cy="10244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611560" y="1772816"/>
                  <a:ext cx="7992888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latin typeface="+mn-ea"/>
                      <a:ea typeface="+mn-ea"/>
                    </a:rPr>
                    <a:t>⑶、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计算损失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：假设真实值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.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，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，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，损失函数使用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均方误差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MSE</a:t>
                  </a:r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1772816"/>
                  <a:ext cx="7992888" cy="246221"/>
                </a:xfrm>
                <a:prstGeom prst="rect">
                  <a:avLst/>
                </a:prstGeom>
                <a:blipFill>
                  <a:blip r:embed="rId2"/>
                  <a:stretch>
                    <a:fillRect l="-1526" t="-29268" r="-1526" b="-48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989607" y="2276872"/>
                  <a:ext cx="4986365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𝑴𝑺𝑬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9607" y="2276872"/>
                  <a:ext cx="4986365" cy="5203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/>
            <p:cNvSpPr/>
            <p:nvPr/>
          </p:nvSpPr>
          <p:spPr>
            <a:xfrm>
              <a:off x="7524328" y="2439788"/>
              <a:ext cx="648072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【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略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】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11560" y="3573016"/>
                <a:ext cx="756084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 smtClean="0">
                    <a:latin typeface="+mn-ea"/>
                    <a:ea typeface="+mn-ea"/>
                  </a:rPr>
                  <a:t>⑷</a:t>
                </a:r>
                <a:r>
                  <a:rPr lang="zh-CN" altLang="en-US" sz="1600" dirty="0">
                    <a:latin typeface="+mn-ea"/>
                    <a:ea typeface="+mn-ea"/>
                  </a:rPr>
                  <a:t>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反向传播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：使用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BPTT</a:t>
                </a:r>
                <a:r>
                  <a:rPr lang="zh-CN" altLang="en-US" sz="1600" dirty="0">
                    <a:latin typeface="+mn-ea"/>
                    <a:ea typeface="+mn-ea"/>
                  </a:rPr>
                  <a:t>算法计算梯度，并根据梯度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更新参数</a:t>
                </a:r>
                <a:r>
                  <a:rPr lang="zh-CN" altLang="en-US" sz="1600" dirty="0"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zh-CN" altLang="en-US" sz="16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）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573016"/>
                <a:ext cx="7560840" cy="246221"/>
              </a:xfrm>
              <a:prstGeom prst="rect">
                <a:avLst/>
              </a:prstGeom>
              <a:blipFill>
                <a:blip r:embed="rId4"/>
                <a:stretch>
                  <a:fillRect l="-1612" t="-26829" r="-1450" b="-5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65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58400" y="270936"/>
            <a:ext cx="16561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000" dirty="0" smtClean="0"/>
              <a:t>梯度</a:t>
            </a:r>
            <a:r>
              <a:rPr lang="zh-CN" altLang="en-US" sz="2000" dirty="0"/>
              <a:t>传递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8" y="764704"/>
            <a:ext cx="5795778" cy="179189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95DE748-D366-4C22-B081-E462EF3242F9}"/>
              </a:ext>
            </a:extLst>
          </p:cNvPr>
          <p:cNvSpPr/>
          <p:nvPr/>
        </p:nvSpPr>
        <p:spPr>
          <a:xfrm>
            <a:off x="206944" y="2723227"/>
            <a:ext cx="8712967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zh-CN" sz="1600" dirty="0" smtClean="0">
                <a:latin typeface="+mn-ea"/>
                <a:ea typeface="+mn-ea"/>
              </a:rPr>
              <a:t>虽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具有</a:t>
            </a:r>
            <a:r>
              <a:rPr lang="zh-CN" altLang="zh-CN" sz="1600" dirty="0" smtClean="0">
                <a:latin typeface="+mn-ea"/>
                <a:ea typeface="+mn-ea"/>
              </a:rPr>
              <a:t>一定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记忆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能力</a:t>
            </a:r>
            <a:r>
              <a:rPr lang="zh-CN" altLang="zh-CN" sz="1600" dirty="0">
                <a:latin typeface="+mn-ea"/>
                <a:ea typeface="+mn-ea"/>
              </a:rPr>
              <a:t>，但当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彼此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相关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在序列中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相距较远</a:t>
            </a:r>
            <a:r>
              <a:rPr lang="zh-CN" altLang="zh-CN" sz="1600" dirty="0">
                <a:latin typeface="+mn-ea"/>
                <a:ea typeface="+mn-ea"/>
              </a:rPr>
              <a:t>时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无法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捕捉到</a:t>
            </a:r>
            <a:r>
              <a:rPr lang="zh-CN" altLang="zh-CN" sz="1600" dirty="0" smtClean="0">
                <a:latin typeface="+mn-ea"/>
                <a:ea typeface="+mn-ea"/>
              </a:rPr>
              <a:t>数据中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时序依赖关系</a:t>
            </a:r>
            <a:r>
              <a:rPr lang="zh-CN" altLang="zh-CN" sz="1600" dirty="0" smtClean="0">
                <a:latin typeface="+mn-ea"/>
                <a:ea typeface="+mn-ea"/>
              </a:rPr>
              <a:t>。此外</a:t>
            </a:r>
            <a:r>
              <a:rPr lang="zh-CN" altLang="zh-CN" sz="1600" dirty="0">
                <a:latin typeface="+mn-ea"/>
                <a:ea typeface="+mn-ea"/>
              </a:rPr>
              <a:t>，当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输入序列过长</a:t>
            </a:r>
            <a:r>
              <a:rPr lang="zh-CN" altLang="zh-CN" sz="1600" dirty="0">
                <a:latin typeface="+mn-ea"/>
                <a:ea typeface="+mn-ea"/>
              </a:rPr>
              <a:t>时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也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容易出现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消失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或爆炸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问题。</a:t>
            </a:r>
            <a:endParaRPr lang="zh-CN" altLang="zh-CN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/>
              <p:nvPr/>
            </p:nvSpPr>
            <p:spPr>
              <a:xfrm>
                <a:off x="211537" y="3445868"/>
                <a:ext cx="8708374" cy="271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以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词性标注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给出一</a:t>
                </a:r>
                <a:r>
                  <a:rPr lang="zh-CN" altLang="zh-CN" sz="1600" dirty="0">
                    <a:latin typeface="+mn-ea"/>
                    <a:ea typeface="+mn-ea"/>
                  </a:rPr>
                  <a:t>个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输入序列数据</a:t>
                </a:r>
                <a14:m>
                  <m:oMath xmlns:m="http://schemas.openxmlformats.org/officeDocument/2006/math">
                    <m:r>
                      <a:rPr lang="en-US" altLang="zh-CN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RNN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处理示意。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7" y="3445868"/>
                <a:ext cx="8708374" cy="271164"/>
              </a:xfrm>
              <a:prstGeom prst="rect">
                <a:avLst/>
              </a:prstGeom>
              <a:blipFill>
                <a:blip r:embed="rId3"/>
                <a:stretch>
                  <a:fillRect l="-1120" t="-17778" r="-980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/>
              <p:nvPr/>
            </p:nvSpPr>
            <p:spPr>
              <a:xfrm>
                <a:off x="405732" y="4835528"/>
                <a:ext cx="6686548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隐式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编码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如下</a:t>
                </a:r>
                <a:r>
                  <a:rPr lang="zh-CN" altLang="zh-CN" sz="1600" dirty="0">
                    <a:latin typeface="+mn-ea"/>
                    <a:ea typeface="+mn-ea"/>
                  </a:rPr>
                  <a:t>得到：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𝐭𝐚𝐧𝐡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⁡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182563" indent="-182563" algn="just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使用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交叉熵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实际输出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32" y="4835528"/>
                <a:ext cx="6686548" cy="769441"/>
              </a:xfrm>
              <a:prstGeom prst="rect">
                <a:avLst/>
              </a:prstGeom>
              <a:blipFill>
                <a:blip r:embed="rId4"/>
                <a:stretch>
                  <a:fillRect l="-1460" r="-1186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 bwMode="auto">
          <a:xfrm>
            <a:off x="3131840" y="2520391"/>
            <a:ext cx="4320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矩形 7"/>
          <p:cNvSpPr/>
          <p:nvPr/>
        </p:nvSpPr>
        <p:spPr bwMode="auto">
          <a:xfrm>
            <a:off x="5355035" y="2339827"/>
            <a:ext cx="144016" cy="1715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364088" y="1594315"/>
            <a:ext cx="144016" cy="1715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066795" y="281355"/>
                <a:ext cx="792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795" y="281355"/>
                <a:ext cx="79208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462" r="-9231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 bwMode="auto">
          <a:xfrm>
            <a:off x="5373141" y="865874"/>
            <a:ext cx="144016" cy="1715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940152" y="108906"/>
                <a:ext cx="936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/>
                  <a:t> </a:t>
                </a:r>
                <a:r>
                  <a:rPr lang="en-US" altLang="zh-CN" sz="1600" dirty="0" smtClean="0">
                    <a:solidFill>
                      <a:srgbClr val="FF0000"/>
                    </a:solidFill>
                  </a:rPr>
                  <a:t>?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08906"/>
                <a:ext cx="936104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7792" t="-27500" r="-584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 bwMode="auto">
          <a:xfrm>
            <a:off x="5499050" y="2036343"/>
            <a:ext cx="153069" cy="177907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508102" y="1218948"/>
            <a:ext cx="153069" cy="177907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590577" y="1415659"/>
            <a:ext cx="654548" cy="382495"/>
            <a:chOff x="4590577" y="1415659"/>
            <a:chExt cx="654548" cy="382495"/>
          </a:xfrm>
        </p:grpSpPr>
        <p:sp>
          <p:nvSpPr>
            <p:cNvPr id="19" name="矩形 18"/>
            <p:cNvSpPr/>
            <p:nvPr/>
          </p:nvSpPr>
          <p:spPr bwMode="auto">
            <a:xfrm>
              <a:off x="4590577" y="1586794"/>
              <a:ext cx="278508" cy="2113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4917086" y="1415659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086" y="1415659"/>
                  <a:ext cx="328039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434" r="-3774" b="-19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圆角矩形标注 22"/>
          <p:cNvSpPr/>
          <p:nvPr/>
        </p:nvSpPr>
        <p:spPr bwMode="auto">
          <a:xfrm>
            <a:off x="5190230" y="5694450"/>
            <a:ext cx="3551998" cy="326838"/>
          </a:xfrm>
          <a:prstGeom prst="wedgeRoundRectCallout">
            <a:avLst>
              <a:gd name="adj1" fmla="val -69154"/>
              <a:gd name="adj2" fmla="val -759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个输入数据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单词序列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句子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的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误差之和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/>
              <p:nvPr/>
            </p:nvSpPr>
            <p:spPr>
              <a:xfrm>
                <a:off x="206943" y="3833851"/>
                <a:ext cx="8712967" cy="8848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3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b="1" dirty="0" smtClean="0">
                    <a:latin typeface="+mn-ea"/>
                  </a:rPr>
                  <a:t>图中</a:t>
                </a:r>
                <a:r>
                  <a:rPr lang="zh-CN" altLang="en-US" sz="1600" b="1" dirty="0" smtClean="0">
                    <a:latin typeface="+mn-ea"/>
                  </a:rPr>
                  <a:t>：</a:t>
                </a:r>
                <a:r>
                  <a:rPr lang="zh-CN" altLang="zh-CN" sz="1600" b="1" dirty="0" smtClean="0">
                    <a:solidFill>
                      <a:srgbClr val="0000FF"/>
                    </a:solidFill>
                    <a:latin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600" b="1" dirty="0" smtClean="0">
                    <a:latin typeface="+mn-ea"/>
                  </a:rPr>
                  <a:t>的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600" b="1" dirty="0" smtClean="0">
                    <a:latin typeface="+mn-ea"/>
                  </a:rPr>
                  <a:t>(</a:t>
                </a:r>
                <a:r>
                  <a:rPr lang="zh-CN" altLang="zh-CN" sz="1600" b="1" dirty="0" smtClean="0">
                    <a:latin typeface="+mn-ea"/>
                  </a:rPr>
                  <a:t>文本中单词</a:t>
                </a:r>
                <a:r>
                  <a:rPr lang="en-US" altLang="zh-CN" sz="1600" b="1" dirty="0" smtClean="0">
                    <a:latin typeface="+mn-ea"/>
                  </a:rPr>
                  <a:t>)</a:t>
                </a:r>
                <a:r>
                  <a:rPr lang="zh-CN" altLang="zh-CN" sz="1600" b="1" dirty="0" smtClean="0">
                    <a:latin typeface="+mn-ea"/>
                  </a:rPr>
                  <a:t>的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隐式编码为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600" b="1" dirty="0" smtClean="0">
                    <a:latin typeface="+mn-ea"/>
                  </a:rPr>
                  <a:t>,</a:t>
                </a:r>
                <a:r>
                  <a:rPr lang="zh-CN" altLang="zh-CN" sz="1600" b="1" dirty="0" smtClean="0">
                    <a:latin typeface="+mn-ea"/>
                  </a:rPr>
                  <a:t>其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真实输出为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600" b="1" dirty="0" smtClean="0">
                    <a:latin typeface="+mn-ea"/>
                  </a:rPr>
                  <a:t>(</a:t>
                </a:r>
                <a:r>
                  <a:rPr lang="zh-CN" altLang="zh-CN" sz="1600" b="1" dirty="0" smtClean="0">
                    <a:latin typeface="+mn-ea"/>
                  </a:rPr>
                  <a:t>单词词性</a:t>
                </a:r>
                <a:r>
                  <a:rPr lang="en-US" altLang="zh-CN" sz="1600" b="1" dirty="0" smtClean="0">
                    <a:latin typeface="+mn-ea"/>
                  </a:rPr>
                  <a:t>)</a:t>
                </a:r>
                <a:r>
                  <a:rPr lang="zh-CN" altLang="en-US" sz="1600" b="1" dirty="0" smtClean="0">
                    <a:latin typeface="+mn-ea"/>
                  </a:rPr>
                  <a:t>，</a:t>
                </a:r>
                <a:r>
                  <a:rPr lang="zh-CN" altLang="zh-CN" sz="1600" b="1" dirty="0" smtClean="0">
                    <a:solidFill>
                      <a:srgbClr val="0000FF"/>
                    </a:solidFill>
                    <a:latin typeface="+mn-ea"/>
                  </a:rPr>
                  <a:t>模型</a:t>
                </a:r>
                <a:r>
                  <a:rPr lang="zh-CN" altLang="zh-CN" sz="1600" b="1" dirty="0">
                    <a:solidFill>
                      <a:srgbClr val="0000FF"/>
                    </a:solidFill>
                    <a:latin typeface="+mn-ea"/>
                  </a:rPr>
                  <a:t>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rgbClr val="FF0000"/>
                    </a:solidFill>
                    <a:latin typeface="+mn-ea"/>
                  </a:rPr>
                  <a:t>的词性是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 smtClean="0">
                    <a:latin typeface="+mn-ea"/>
                  </a:rPr>
                  <a:t>。</a:t>
                </a:r>
                <a:r>
                  <a:rPr lang="zh-CN" altLang="zh-CN" sz="1600" b="1" dirty="0" smtClean="0">
                    <a:solidFill>
                      <a:schemeClr val="tx1"/>
                    </a:solidFill>
                    <a:latin typeface="+mn-ea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chemeClr val="tx1"/>
                    </a:solidFill>
                    <a:latin typeface="+mn-ea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rgbClr val="0000FF"/>
                    </a:solidFill>
                    <a:latin typeface="+mn-ea"/>
                  </a:rPr>
                  <a:t>映射为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隐式编码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b="1" dirty="0" smtClean="0">
                    <a:latin typeface="+mn-ea"/>
                  </a:rPr>
                  <a:t>，</a:t>
                </a:r>
                <a:r>
                  <a:rPr lang="zh-CN" altLang="zh-CN" sz="1600" b="1" dirty="0" smtClean="0">
                    <a:latin typeface="+mn-ea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rgbClr val="0000FF"/>
                    </a:solidFill>
                    <a:latin typeface="+mn-ea"/>
                  </a:rPr>
                  <a:t>映射为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预测输出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b="1" dirty="0" smtClean="0">
                    <a:latin typeface="+mn-ea"/>
                  </a:rPr>
                  <a:t>。</a:t>
                </a:r>
                <a:r>
                  <a:rPr lang="zh-CN" altLang="en-US" sz="1600" b="1" dirty="0">
                    <a:latin typeface="+mn-ea"/>
                  </a:rPr>
                  <a:t>同时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通过参数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参与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的生成</a:t>
                </a:r>
                <a:r>
                  <a:rPr lang="zh-CN" altLang="zh-CN" sz="1600" b="1" dirty="0" smtClean="0">
                    <a:latin typeface="+mn-ea"/>
                  </a:rPr>
                  <a:t>。</a:t>
                </a:r>
                <a:r>
                  <a:rPr lang="en-US" altLang="zh-CN" sz="1600" b="1" dirty="0" smtClean="0">
                    <a:latin typeface="+mn-ea"/>
                  </a:rPr>
                  <a:t>【</a:t>
                </a:r>
                <a:r>
                  <a:rPr lang="zh-CN" altLang="zh-CN" sz="1600" b="1" dirty="0" smtClean="0">
                    <a:latin typeface="+mn-ea"/>
                  </a:rPr>
                  <a:t>图</a:t>
                </a:r>
                <a:r>
                  <a:rPr lang="zh-CN" altLang="zh-CN" sz="1600" b="1" dirty="0">
                    <a:latin typeface="+mn-ea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rgbClr val="FF0000"/>
                    </a:solidFill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en-US" sz="1600" b="1" dirty="0" smtClean="0">
                    <a:solidFill>
                      <a:srgbClr val="FF0000"/>
                    </a:solidFill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是</a:t>
                </a:r>
                <a:r>
                  <a:rPr lang="zh-CN" altLang="zh-CN" sz="1600" b="1" u="wavyDbl" dirty="0" smtClean="0">
                    <a:solidFill>
                      <a:srgbClr val="FF0000"/>
                    </a:solidFill>
                    <a:latin typeface="+mn-ea"/>
                  </a:rPr>
                  <a:t>复用</a:t>
                </a:r>
                <a:r>
                  <a:rPr lang="en-US" altLang="zh-CN" sz="1600" b="1" u="wavyDbl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1600" b="1" u="wavyDbl" dirty="0" smtClean="0">
                    <a:solidFill>
                      <a:srgbClr val="FF0000"/>
                    </a:solidFill>
                    <a:latin typeface="+mn-ea"/>
                  </a:rPr>
                  <a:t>共享</a:t>
                </a:r>
                <a:r>
                  <a:rPr lang="en-US" altLang="zh-CN" sz="1600" b="1" u="wavyDbl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lang="zh-CN" altLang="zh-CN" sz="1600" b="1" u="wavyDbl" dirty="0" smtClean="0">
                    <a:solidFill>
                      <a:srgbClr val="FF0000"/>
                    </a:solidFill>
                    <a:latin typeface="+mn-ea"/>
                  </a:rPr>
                  <a:t>参数</a:t>
                </a:r>
                <a:r>
                  <a:rPr lang="en-US" altLang="zh-CN" sz="1600" b="1" dirty="0" smtClean="0">
                    <a:latin typeface="+mn-ea"/>
                  </a:rPr>
                  <a:t>---</a:t>
                </a:r>
                <a:r>
                  <a:rPr lang="zh-CN" altLang="en-US" sz="1600" b="1" dirty="0" smtClean="0">
                    <a:latin typeface="+mn-ea"/>
                  </a:rPr>
                  <a:t>均相同</a:t>
                </a:r>
                <a:r>
                  <a:rPr lang="en-US" altLang="zh-CN" sz="1600" dirty="0">
                    <a:latin typeface="+mn-ea"/>
                  </a:rPr>
                  <a:t>】</a:t>
                </a:r>
                <a:endParaRPr lang="zh-CN" altLang="zh-CN" sz="16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43" y="3833851"/>
                <a:ext cx="8712967" cy="884858"/>
              </a:xfrm>
              <a:prstGeom prst="rect">
                <a:avLst/>
              </a:prstGeom>
              <a:blipFill>
                <a:blip r:embed="rId9"/>
                <a:stretch>
                  <a:fillRect l="-1120" t="-6207" r="-1400"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4917086" y="1691664"/>
            <a:ext cx="520063" cy="648163"/>
            <a:chOff x="4917086" y="1691664"/>
            <a:chExt cx="520063" cy="648163"/>
          </a:xfrm>
        </p:grpSpPr>
        <p:cxnSp>
          <p:nvCxnSpPr>
            <p:cNvPr id="11" name="直接箭头连接符 10"/>
            <p:cNvCxnSpPr/>
            <p:nvPr/>
          </p:nvCxnSpPr>
          <p:spPr bwMode="auto">
            <a:xfrm flipV="1">
              <a:off x="5437149" y="1798154"/>
              <a:ext cx="0" cy="54167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箭头连接符 24"/>
            <p:cNvCxnSpPr/>
            <p:nvPr/>
          </p:nvCxnSpPr>
          <p:spPr bwMode="auto">
            <a:xfrm>
              <a:off x="4917086" y="1691664"/>
              <a:ext cx="43794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8" name="直接箭头连接符 27"/>
          <p:cNvCxnSpPr>
            <a:stCxn id="13" idx="0"/>
          </p:cNvCxnSpPr>
          <p:nvPr/>
        </p:nvCxnSpPr>
        <p:spPr bwMode="auto">
          <a:xfrm flipV="1">
            <a:off x="5436096" y="1037385"/>
            <a:ext cx="1053" cy="556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7" name="组合 26"/>
          <p:cNvGrpSpPr/>
          <p:nvPr/>
        </p:nvGrpSpPr>
        <p:grpSpPr>
          <a:xfrm>
            <a:off x="405732" y="5604969"/>
            <a:ext cx="4037171" cy="547261"/>
            <a:chOff x="580654" y="1979577"/>
            <a:chExt cx="4037171" cy="54726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5DE748-D366-4C22-B081-E462EF3242F9}"/>
                </a:ext>
              </a:extLst>
            </p:cNvPr>
            <p:cNvSpPr/>
            <p:nvPr/>
          </p:nvSpPr>
          <p:spPr>
            <a:xfrm>
              <a:off x="580654" y="2060848"/>
              <a:ext cx="3271266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563" indent="-182563" algn="just">
                <a:lnSpc>
                  <a:spcPts val="3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latin typeface="+mn-ea"/>
                  <a:ea typeface="+mn-ea"/>
                </a:rPr>
                <a:t>显然</a:t>
              </a:r>
              <a:r>
                <a:rPr lang="zh-CN" altLang="zh-CN" sz="1600" dirty="0">
                  <a:latin typeface="+mn-ea"/>
                  <a:ea typeface="+mn-ea"/>
                </a:rPr>
                <a:t>，</a:t>
              </a:r>
              <a:r>
                <a:rPr lang="zh-CN" altLang="zh-CN" sz="1600" dirty="0">
                  <a:solidFill>
                    <a:srgbClr val="0000FF"/>
                  </a:solidFill>
                  <a:latin typeface="+mn-ea"/>
                  <a:ea typeface="+mn-ea"/>
                </a:rPr>
                <a:t>整个序列</a:t>
              </a:r>
              <a:r>
                <a:rPr lang="zh-CN" altLang="zh-CN" sz="1600" dirty="0">
                  <a:solidFill>
                    <a:srgbClr val="FF0000"/>
                  </a:solidFill>
                  <a:latin typeface="+mn-ea"/>
                  <a:ea typeface="+mn-ea"/>
                </a:rPr>
                <a:t>产生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总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误差</a:t>
              </a:r>
              <a:r>
                <a:rPr lang="zh-CN" altLang="zh-CN" sz="1600" dirty="0">
                  <a:latin typeface="+mn-ea"/>
                  <a:ea typeface="+mn-ea"/>
                </a:rPr>
                <a:t>为</a:t>
              </a:r>
              <a:r>
                <a:rPr lang="zh-CN" altLang="en-US" sz="1600" dirty="0" smtClean="0">
                  <a:latin typeface="+mn-ea"/>
                  <a:ea typeface="+mn-ea"/>
                </a:rPr>
                <a:t>：</a:t>
              </a:r>
              <a:endParaRPr lang="zh-CN" altLang="zh-CN" sz="1600" dirty="0">
                <a:latin typeface="+mn-ea"/>
                <a:ea typeface="+mn-ea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97745" y="1979577"/>
              <a:ext cx="720080" cy="547261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3126562" y="553256"/>
            <a:ext cx="4541782" cy="281724"/>
            <a:chOff x="3126562" y="553256"/>
            <a:chExt cx="4541782" cy="281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3126562" y="553257"/>
                  <a:ext cx="3094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562" y="553257"/>
                  <a:ext cx="30941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7843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4264387" y="553256"/>
                  <a:ext cx="40524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387" y="553256"/>
                  <a:ext cx="40524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1212" r="-22727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6155919" y="556932"/>
                  <a:ext cx="40524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919" y="556932"/>
                  <a:ext cx="40524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212" r="-22727" b="-282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7422242" y="557981"/>
                  <a:ext cx="24610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2242" y="557981"/>
                  <a:ext cx="24610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5000" r="-25000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5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23" grpId="0" animBg="1"/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708" y="237511"/>
            <a:ext cx="16561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000" dirty="0" smtClean="0"/>
              <a:t>参数更新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427708" y="647847"/>
                <a:ext cx="4000276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2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如何</a:t>
                </a: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i="1" u="wavyDbl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所得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误差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更新参数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442913" indent="-171450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，既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涉及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自己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，也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涉及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</a:t>
                </a:r>
                <a:r>
                  <a:rPr lang="zh-CN" altLang="en-US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序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8" y="647847"/>
                <a:ext cx="4000276" cy="923330"/>
              </a:xfrm>
              <a:prstGeom prst="rect">
                <a:avLst/>
              </a:prstGeom>
              <a:blipFill>
                <a:blip r:embed="rId2"/>
                <a:stretch>
                  <a:fillRect l="-2591" t="-11842" r="-3201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769001" y="2348880"/>
            <a:ext cx="7763439" cy="1701482"/>
            <a:chOff x="769001" y="2348880"/>
            <a:chExt cx="7763439" cy="1701482"/>
          </a:xfrm>
        </p:grpSpPr>
        <p:grpSp>
          <p:nvGrpSpPr>
            <p:cNvPr id="13" name="组合 12"/>
            <p:cNvGrpSpPr/>
            <p:nvPr/>
          </p:nvGrpSpPr>
          <p:grpSpPr>
            <a:xfrm>
              <a:off x="1331640" y="2348880"/>
              <a:ext cx="7200800" cy="734024"/>
              <a:chOff x="1475656" y="2152987"/>
              <a:chExt cx="7200800" cy="73402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656" y="2152987"/>
                <a:ext cx="3508381" cy="734024"/>
              </a:xfrm>
              <a:prstGeom prst="rect">
                <a:avLst/>
              </a:pr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5531096" y="2228317"/>
                <a:ext cx="3145360" cy="583367"/>
                <a:chOff x="4637502" y="2228317"/>
                <a:chExt cx="3145360" cy="58336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2080" y="2228317"/>
                  <a:ext cx="2490782" cy="583367"/>
                </a:xfrm>
                <a:prstGeom prst="rect">
                  <a:avLst/>
                </a:prstGeom>
              </p:spPr>
            </p:pic>
            <p:sp>
              <p:nvSpPr>
                <p:cNvPr id="11" name="矩形 10"/>
                <p:cNvSpPr/>
                <p:nvPr/>
              </p:nvSpPr>
              <p:spPr>
                <a:xfrm>
                  <a:off x="4637502" y="2396889"/>
                  <a:ext cx="654578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600" dirty="0" smtClean="0"/>
                    <a:t>其中，</a:t>
                  </a:r>
                  <a:endParaRPr lang="zh-CN" altLang="en-US" sz="1600" dirty="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769001" y="3240135"/>
              <a:ext cx="7619423" cy="810227"/>
              <a:chOff x="427708" y="3284011"/>
              <a:chExt cx="7619423" cy="810227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5696" y="3566140"/>
                <a:ext cx="6211435" cy="52809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427708" y="3284011"/>
                    <a:ext cx="1296144" cy="28212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lnSpc>
                        <a:spcPts val="2200"/>
                      </a:lnSpc>
                      <a:spcAft>
                        <a:spcPts val="0"/>
                      </a:spcAft>
                    </a:pP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令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𝟑</m:t>
                        </m:r>
                      </m:oMath>
                    </a14:m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，有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：</a:t>
                    </a:r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708" y="3284011"/>
                    <a:ext cx="1296144" cy="28212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9390" t="-23913" r="-9859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563174" y="4360773"/>
                <a:ext cx="7983419" cy="103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b="1" dirty="0" smtClean="0">
                    <a:ea typeface="+mn-ea"/>
                    <a:cs typeface="Times New Roman" panose="02020603050405020304" pitchFamily="18" charset="0"/>
                  </a:rPr>
                  <a:t>因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𝒕𝒂𝒏𝒉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取值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[0,1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]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长序列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而言，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若干多个</a:t>
                </a:r>
                <a:r>
                  <a:rPr lang="en-US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区间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小数相乘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，会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使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求导结果很小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产生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消失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问题。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也有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类似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缓解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梯度消失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提出了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长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短时记忆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LSTM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Long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Short-Term 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Memory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4" y="4360773"/>
                <a:ext cx="7983419" cy="1038746"/>
              </a:xfrm>
              <a:prstGeom prst="rect">
                <a:avLst/>
              </a:prstGeom>
              <a:blipFill rotWithShape="0">
                <a:blip r:embed="rId7"/>
                <a:stretch>
                  <a:fillRect l="-1145" t="-2924" r="-1527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54" y="124732"/>
            <a:ext cx="4458147" cy="137834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395536" y="572996"/>
            <a:ext cx="3892472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701674" y="1632243"/>
                <a:ext cx="7038678" cy="56425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按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链式求导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法则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也需要对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前面时刻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依次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最后，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求导结果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累加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4" y="1632243"/>
                <a:ext cx="7038678" cy="564257"/>
              </a:xfrm>
              <a:prstGeom prst="rect">
                <a:avLst/>
              </a:prstGeom>
              <a:blipFill rotWithShape="0">
                <a:blip r:embed="rId9"/>
                <a:stretch>
                  <a:fillRect l="-1299" t="-11957" r="-138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7191812" y="124732"/>
            <a:ext cx="288032" cy="13783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865621" y="632072"/>
                <a:ext cx="2805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21" y="632072"/>
                <a:ext cx="280526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10870" r="-2174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 bwMode="auto">
          <a:xfrm>
            <a:off x="7250757" y="1071014"/>
            <a:ext cx="216024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535961" y="1060008"/>
            <a:ext cx="1400802" cy="221040"/>
            <a:chOff x="5535961" y="1060008"/>
            <a:chExt cx="1400802" cy="221040"/>
          </a:xfrm>
        </p:grpSpPr>
        <p:grpSp>
          <p:nvGrpSpPr>
            <p:cNvPr id="8" name="组合 7"/>
            <p:cNvGrpSpPr/>
            <p:nvPr/>
          </p:nvGrpSpPr>
          <p:grpSpPr>
            <a:xfrm>
              <a:off x="5535961" y="1060008"/>
              <a:ext cx="1400802" cy="221040"/>
              <a:chOff x="5535961" y="1060008"/>
              <a:chExt cx="1400802" cy="221040"/>
            </a:xfrm>
          </p:grpSpPr>
          <p:sp>
            <p:nvSpPr>
              <p:cNvPr id="4" name="矩形 3"/>
              <p:cNvSpPr/>
              <p:nvPr/>
            </p:nvSpPr>
            <p:spPr bwMode="auto">
              <a:xfrm>
                <a:off x="5535961" y="1060008"/>
                <a:ext cx="216024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6720739" y="1065024"/>
                <a:ext cx="216024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 bwMode="auto">
            <a:xfrm>
              <a:off x="5868144" y="1168020"/>
              <a:ext cx="720080" cy="110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/>
              <p:cNvSpPr/>
              <p:nvPr/>
            </p:nvSpPr>
            <p:spPr bwMode="auto">
              <a:xfrm>
                <a:off x="3635896" y="1984658"/>
                <a:ext cx="2720218" cy="288032"/>
              </a:xfrm>
              <a:prstGeom prst="wedgeRoundRectCallout">
                <a:avLst>
                  <a:gd name="adj1" fmla="val -34333"/>
                  <a:gd name="adj2" fmla="val 84723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400" dirty="0" smtClean="0">
                    <a:solidFill>
                      <a:srgbClr val="FF0000"/>
                    </a:solidFill>
                  </a:rPr>
                  <a:t>当前时刻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对</a:t>
                </a:r>
                <a:r>
                  <a: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rPr>
                  <a:t>前一时刻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求</a:t>
                </a:r>
                <a:r>
                  <a: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rPr>
                  <a:t>偏导</a:t>
                </a:r>
              </a:p>
            </p:txBody>
          </p:sp>
        </mc:Choice>
        <mc:Fallback xmlns="">
          <p:sp>
            <p:nvSpPr>
              <p:cNvPr id="27" name="圆角矩形标注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984658"/>
                <a:ext cx="2720218" cy="288032"/>
              </a:xfrm>
              <a:prstGeom prst="wedgeRoundRectCallout">
                <a:avLst>
                  <a:gd name="adj1" fmla="val -34333"/>
                  <a:gd name="adj2" fmla="val 84723"/>
                  <a:gd name="adj3" fmla="val 16667"/>
                </a:avLst>
              </a:prstGeom>
              <a:blipFill rotWithShape="0">
                <a:blip r:embed="rId11"/>
                <a:stretch>
                  <a:fillRect l="-3118" t="-12121" r="-2227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041658" y="591595"/>
                <a:ext cx="2805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58" y="591595"/>
                <a:ext cx="280526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10870" r="-2174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圆角矩形标注 28"/>
          <p:cNvSpPr/>
          <p:nvPr/>
        </p:nvSpPr>
        <p:spPr bwMode="auto">
          <a:xfrm>
            <a:off x="333883" y="2831275"/>
            <a:ext cx="735582" cy="288032"/>
          </a:xfrm>
          <a:prstGeom prst="wedgeRoundRectCallout">
            <a:avLst>
              <a:gd name="adj1" fmla="val 50198"/>
              <a:gd name="adj2" fmla="val 94247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 smtClean="0">
                <a:solidFill>
                  <a:srgbClr val="FF0000"/>
                </a:solidFill>
              </a:rPr>
              <a:t>3</a:t>
            </a:r>
            <a:r>
              <a:rPr lang="zh-CN" altLang="en-US" sz="1400" dirty="0" smtClean="0">
                <a:solidFill>
                  <a:srgbClr val="FF0000"/>
                </a:solidFill>
              </a:rPr>
              <a:t>个单词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502168" y="3237780"/>
            <a:ext cx="5039416" cy="226652"/>
            <a:chOff x="3502168" y="3237780"/>
            <a:chExt cx="5039416" cy="226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圆角矩形标注 29"/>
                <p:cNvSpPr/>
                <p:nvPr/>
              </p:nvSpPr>
              <p:spPr bwMode="auto">
                <a:xfrm>
                  <a:off x="3502168" y="3246352"/>
                  <a:ext cx="1322432" cy="195013"/>
                </a:xfrm>
                <a:prstGeom prst="wedgeRoundRectCallout">
                  <a:avLst>
                    <a:gd name="adj1" fmla="val -20458"/>
                    <a:gd name="adj2" fmla="val 75200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对第</a:t>
                  </a:r>
                  <a:r>
                    <a:rPr lang="en-US" altLang="zh-CN" sz="1200" dirty="0" smtClean="0">
                      <a:solidFill>
                        <a:srgbClr val="FF0000"/>
                      </a:solidFill>
                    </a:rPr>
                    <a:t>3</a:t>
                  </a: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个单词的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a14:m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30" name="圆角矩形标注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02168" y="3246352"/>
                  <a:ext cx="1322432" cy="195013"/>
                </a:xfrm>
                <a:prstGeom prst="wedgeRoundRectCallout">
                  <a:avLst>
                    <a:gd name="adj1" fmla="val -20458"/>
                    <a:gd name="adj2" fmla="val 75200"/>
                    <a:gd name="adj3" fmla="val 16667"/>
                  </a:avLst>
                </a:prstGeom>
                <a:blipFill rotWithShape="0">
                  <a:blip r:embed="rId13"/>
                  <a:stretch>
                    <a:fillRect l="-5963" t="-13953" b="-11628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圆角矩形标注 30"/>
                <p:cNvSpPr/>
                <p:nvPr/>
              </p:nvSpPr>
              <p:spPr bwMode="auto">
                <a:xfrm>
                  <a:off x="5411100" y="3248429"/>
                  <a:ext cx="1322284" cy="204940"/>
                </a:xfrm>
                <a:prstGeom prst="wedgeRoundRectCallout">
                  <a:avLst>
                    <a:gd name="adj1" fmla="val -20458"/>
                    <a:gd name="adj2" fmla="val 75200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对第</a:t>
                  </a:r>
                  <a:r>
                    <a:rPr lang="en-US" altLang="zh-CN" sz="1200" dirty="0" smtClean="0">
                      <a:solidFill>
                        <a:srgbClr val="FF0000"/>
                      </a:solidFill>
                    </a:rPr>
                    <a:t>2</a:t>
                  </a: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个单词的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a14:m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31" name="圆角矩形标注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11100" y="3248429"/>
                  <a:ext cx="1322284" cy="204940"/>
                </a:xfrm>
                <a:prstGeom prst="wedgeRoundRectCallout">
                  <a:avLst>
                    <a:gd name="adj1" fmla="val -20458"/>
                    <a:gd name="adj2" fmla="val 75200"/>
                    <a:gd name="adj3" fmla="val 16667"/>
                  </a:avLst>
                </a:prstGeom>
                <a:blipFill rotWithShape="0">
                  <a:blip r:embed="rId14"/>
                  <a:stretch>
                    <a:fillRect l="-5936" t="-11364" b="-9091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圆角矩形标注 31"/>
                <p:cNvSpPr/>
                <p:nvPr/>
              </p:nvSpPr>
              <p:spPr bwMode="auto">
                <a:xfrm>
                  <a:off x="7191720" y="3237780"/>
                  <a:ext cx="1349864" cy="226652"/>
                </a:xfrm>
                <a:prstGeom prst="wedgeRoundRectCallout">
                  <a:avLst>
                    <a:gd name="adj1" fmla="val 20864"/>
                    <a:gd name="adj2" fmla="val 71165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对第</a:t>
                  </a:r>
                  <a:r>
                    <a:rPr lang="en-US" altLang="zh-CN" sz="1200" dirty="0" smtClean="0">
                      <a:solidFill>
                        <a:srgbClr val="FF0000"/>
                      </a:solidFill>
                    </a:rPr>
                    <a:t>1</a:t>
                  </a: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个单词的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a14:m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32" name="圆角矩形标注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91720" y="3237780"/>
                  <a:ext cx="1349864" cy="226652"/>
                </a:xfrm>
                <a:prstGeom prst="wedgeRoundRectCallout">
                  <a:avLst>
                    <a:gd name="adj1" fmla="val 20864"/>
                    <a:gd name="adj2" fmla="val 71165"/>
                    <a:gd name="adj3" fmla="val 16667"/>
                  </a:avLst>
                </a:prstGeom>
                <a:blipFill rotWithShape="0">
                  <a:blip r:embed="rId15"/>
                  <a:stretch>
                    <a:fillRect l="-5830" t="-10638" b="-2128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9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27" grpId="0" animBg="1"/>
      <p:bldP spid="28" grpId="0"/>
      <p:bldP spid="2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591100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0852" y="252585"/>
            <a:ext cx="67072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十一、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长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短时记忆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416372" y="700052"/>
                <a:ext cx="8376668" cy="8848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与简单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RNN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结构不同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LSTM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引入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了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uFill>
                      <a:solidFill>
                        <a:srgbClr val="009900"/>
                      </a:solidFill>
                    </a:uFill>
                    <a:latin typeface="+mn-ea"/>
                    <a:ea typeface="+mn-ea"/>
                  </a:rPr>
                  <a:t>内部记忆单元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internal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memory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cell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和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uFill>
                      <a:solidFill>
                        <a:srgbClr val="009900"/>
                      </a:solidFill>
                    </a:uFill>
                    <a:latin typeface="+mn-ea"/>
                    <a:ea typeface="+mn-ea"/>
                  </a:rPr>
                  <a:t>门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uFill>
                      <a:solidFill>
                        <a:srgbClr val="009900"/>
                      </a:solidFill>
                    </a:uFill>
                    <a:latin typeface="+mn-ea"/>
                    <a:ea typeface="+mn-ea"/>
                  </a:rPr>
                  <a:t>结构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gates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当前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输入信息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以及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前序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sz="16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16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已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生成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zh-CN" sz="1600" dirty="0">
                    <a:latin typeface="+mn-ea"/>
                    <a:ea typeface="+mn-ea"/>
                  </a:rPr>
                  <a:t>进行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整合</a:t>
                </a:r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传递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【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内部记忆单元中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可视</a:t>
                </a:r>
                <a:r>
                  <a:rPr lang="zh-CN" altLang="zh-CN" sz="1600" dirty="0">
                    <a:latin typeface="+mn-ea"/>
                    <a:ea typeface="+mn-ea"/>
                  </a:rPr>
                  <a:t>为对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历史信息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累积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存储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】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2" y="700052"/>
                <a:ext cx="8376668" cy="884858"/>
              </a:xfrm>
              <a:prstGeom prst="rect">
                <a:avLst/>
              </a:prstGeom>
              <a:blipFill>
                <a:blip r:embed="rId2"/>
                <a:stretch>
                  <a:fillRect l="-1092" t="-6207" r="-1528"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98E1855-D0A4-4C04-A109-2DAC7582DA1D}"/>
              </a:ext>
            </a:extLst>
          </p:cNvPr>
          <p:cNvSpPr/>
          <p:nvPr/>
        </p:nvSpPr>
        <p:spPr>
          <a:xfrm>
            <a:off x="410852" y="3898688"/>
            <a:ext cx="8376668" cy="22185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</a:rPr>
              <a:t>核心</a:t>
            </a:r>
            <a:r>
              <a:rPr lang="zh-CN" altLang="en-US" sz="1600" dirty="0" smtClean="0"/>
              <a:t>：引入</a:t>
            </a:r>
            <a:r>
              <a:rPr lang="zh-CN" altLang="en-US" sz="1600" dirty="0"/>
              <a:t>的</a:t>
            </a:r>
            <a:r>
              <a:rPr lang="zh-CN" altLang="en-US" sz="1600" dirty="0">
                <a:solidFill>
                  <a:srgbClr val="FF0000"/>
                </a:solidFill>
              </a:rPr>
              <a:t>记忆单元</a:t>
            </a:r>
            <a:r>
              <a:rPr lang="zh-CN" altLang="en-US" sz="1600" dirty="0"/>
              <a:t>和一系列</a:t>
            </a:r>
            <a:r>
              <a:rPr lang="zh-CN" altLang="en-US" sz="1600" dirty="0">
                <a:solidFill>
                  <a:srgbClr val="FF0000"/>
                </a:solidFill>
              </a:rPr>
              <a:t>门控机制</a:t>
            </a:r>
            <a:r>
              <a:rPr lang="zh-CN" altLang="en-US" sz="1600" dirty="0"/>
              <a:t>。这些机制</a:t>
            </a:r>
            <a:r>
              <a:rPr lang="zh-CN" altLang="en-US" sz="1600" dirty="0" smtClean="0"/>
              <a:t>使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sz="1600" dirty="0" smtClean="0"/>
              <a:t>能在</a:t>
            </a:r>
            <a:r>
              <a:rPr lang="zh-CN" altLang="en-US" sz="1600" dirty="0">
                <a:solidFill>
                  <a:srgbClr val="0000FF"/>
                </a:solidFill>
              </a:rPr>
              <a:t>长序列中</a:t>
            </a:r>
            <a:r>
              <a:rPr lang="zh-CN" altLang="en-US" sz="1600" dirty="0">
                <a:solidFill>
                  <a:srgbClr val="FF0000"/>
                </a:solidFill>
              </a:rPr>
              <a:t>捕捉</a:t>
            </a:r>
            <a:r>
              <a:rPr lang="zh-CN" altLang="en-US" sz="1600" dirty="0">
                <a:solidFill>
                  <a:srgbClr val="0000FF"/>
                </a:solidFill>
              </a:rPr>
              <a:t>依赖关系</a:t>
            </a:r>
            <a:r>
              <a:rPr lang="zh-CN" altLang="en-US" sz="1600" dirty="0"/>
              <a:t>，并有效</a:t>
            </a:r>
            <a:r>
              <a:rPr lang="zh-CN" altLang="en-US" sz="1600" dirty="0">
                <a:solidFill>
                  <a:srgbClr val="FF0000"/>
                </a:solidFill>
              </a:rPr>
              <a:t>避免</a:t>
            </a:r>
            <a:r>
              <a:rPr lang="zh-CN" altLang="en-US" sz="1600" dirty="0">
                <a:solidFill>
                  <a:srgbClr val="0000FF"/>
                </a:solidFill>
              </a:rPr>
              <a:t>梯度消失</a:t>
            </a:r>
            <a:r>
              <a:rPr lang="zh-CN" altLang="en-US" sz="1600" dirty="0"/>
              <a:t>和</a:t>
            </a:r>
            <a:r>
              <a:rPr lang="zh-CN" altLang="en-US" sz="1600" dirty="0">
                <a:solidFill>
                  <a:srgbClr val="0000FF"/>
                </a:solidFill>
              </a:rPr>
              <a:t>梯度</a:t>
            </a:r>
            <a:r>
              <a:rPr lang="zh-CN" altLang="en-US" sz="1600" dirty="0" smtClean="0">
                <a:solidFill>
                  <a:srgbClr val="0000FF"/>
                </a:solidFill>
              </a:rPr>
              <a:t>爆炸</a:t>
            </a:r>
            <a:r>
              <a:rPr lang="zh-CN" altLang="en-US" sz="1600" dirty="0" smtClean="0"/>
              <a:t>问题。</a:t>
            </a:r>
            <a:endParaRPr lang="en-US" altLang="zh-CN" sz="1600" dirty="0" smtClean="0"/>
          </a:p>
          <a:p>
            <a:pPr marL="534988" indent="-174625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记忆单元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1600" dirty="0">
                <a:latin typeface="+mn-ea"/>
                <a:ea typeface="+mn-ea"/>
              </a:rPr>
              <a:t>中的核心组件，用于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存储</a:t>
            </a:r>
            <a:r>
              <a:rPr lang="zh-CN" altLang="en-US" sz="1600" dirty="0">
                <a:latin typeface="+mn-ea"/>
                <a:ea typeface="+mn-ea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传递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关键信息</a:t>
            </a:r>
            <a:r>
              <a:rPr lang="zh-CN" altLang="en-US" sz="1600" dirty="0" smtClean="0">
                <a:latin typeface="+mn-ea"/>
                <a:ea typeface="+mn-ea"/>
              </a:rPr>
              <a:t>。贯穿</a:t>
            </a:r>
            <a:r>
              <a:rPr lang="zh-CN" altLang="en-US" sz="1600" dirty="0">
                <a:latin typeface="+mn-ea"/>
                <a:ea typeface="+mn-ea"/>
              </a:rPr>
              <a:t>整个序列，确保信息在</a:t>
            </a:r>
            <a:r>
              <a:rPr lang="zh-CN" altLang="en-US" sz="1600" u="wavyDbl" dirty="0">
                <a:latin typeface="+mn-ea"/>
                <a:ea typeface="+mn-ea"/>
              </a:rPr>
              <a:t>时间步之间</a:t>
            </a:r>
            <a:r>
              <a:rPr lang="zh-CN" altLang="en-US" sz="1600" dirty="0">
                <a:latin typeface="+mn-ea"/>
                <a:ea typeface="+mn-ea"/>
              </a:rPr>
              <a:t>保持持久性。记忆单元的状态会</a:t>
            </a:r>
            <a:r>
              <a:rPr lang="zh-CN" altLang="en-US" sz="1600" u="wavyDbl" dirty="0">
                <a:latin typeface="+mn-ea"/>
                <a:ea typeface="+mn-ea"/>
              </a:rPr>
              <a:t>随着</a:t>
            </a:r>
            <a:r>
              <a:rPr lang="zh-CN" altLang="en-US" sz="1600" dirty="0">
                <a:latin typeface="+mn-ea"/>
                <a:ea typeface="+mn-ea"/>
              </a:rPr>
              <a:t>序列的每个时间步</a:t>
            </a:r>
            <a:r>
              <a:rPr lang="zh-CN" altLang="en-US" sz="1600" u="wavyDbl" dirty="0">
                <a:latin typeface="+mn-ea"/>
                <a:ea typeface="+mn-ea"/>
              </a:rPr>
              <a:t>逐步更新</a:t>
            </a:r>
            <a:r>
              <a:rPr lang="zh-CN" altLang="en-US" sz="1600" dirty="0">
                <a:latin typeface="+mn-ea"/>
                <a:ea typeface="+mn-ea"/>
              </a:rPr>
              <a:t>，新的信息可以写入，旧的信息可以通过“遗忘”清除。</a:t>
            </a:r>
            <a:endParaRPr lang="zh-CN" altLang="zh-CN" sz="1600" dirty="0">
              <a:latin typeface="+mn-ea"/>
              <a:ea typeface="+mn-ea"/>
            </a:endParaRPr>
          </a:p>
          <a:p>
            <a:pPr marL="534988" indent="-17462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三种门结构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输入门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 gate</a:t>
            </a:r>
            <a:r>
              <a:rPr lang="en-US" altLang="zh-CN" sz="1600" dirty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、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遗忘门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forget gate</a:t>
            </a:r>
            <a:r>
              <a:rPr lang="en-US" altLang="zh-CN" sz="1600" dirty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输出门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output gate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360363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 smtClean="0">
                <a:latin typeface="+mn-ea"/>
                <a:ea typeface="+mn-ea"/>
              </a:rPr>
              <a:t>             【</a:t>
            </a:r>
            <a:r>
              <a:rPr lang="zh-CN" altLang="en-US" sz="1600" dirty="0" smtClean="0">
                <a:latin typeface="+mn-ea"/>
                <a:ea typeface="+mn-ea"/>
              </a:rPr>
              <a:t>通过三种门结构，</a:t>
            </a:r>
            <a:r>
              <a:rPr lang="zh-CN" altLang="en-US" sz="1600" dirty="0" smtClean="0"/>
              <a:t>控制</a:t>
            </a:r>
            <a:r>
              <a:rPr lang="zh-CN" altLang="en-US" sz="1600" dirty="0"/>
              <a:t>信息的流动和更新</a:t>
            </a:r>
            <a:r>
              <a:rPr lang="en-US" altLang="zh-CN" sz="1600" dirty="0" smtClean="0">
                <a:latin typeface="+mn-ea"/>
                <a:ea typeface="+mn-ea"/>
              </a:rPr>
              <a:t>】</a:t>
            </a:r>
            <a:endParaRPr lang="zh-CN" altLang="zh-CN" sz="1600" dirty="0">
              <a:latin typeface="+mn-ea"/>
              <a:ea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1560" y="1524707"/>
            <a:ext cx="7992169" cy="2313837"/>
            <a:chOff x="611560" y="1524707"/>
            <a:chExt cx="7992169" cy="23138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624584"/>
              <a:ext cx="4265580" cy="221396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064" y="1524707"/>
              <a:ext cx="3455665" cy="2219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6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3852" y="1772816"/>
            <a:ext cx="8037464" cy="207749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 smtClean="0">
                <a:latin typeface="+mn-ea"/>
                <a:ea typeface="+mn-ea"/>
              </a:rPr>
              <a:t>①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门</a:t>
            </a:r>
            <a:r>
              <a:rPr lang="zh-CN" altLang="en-US" sz="1600" dirty="0">
                <a:latin typeface="+mn-ea"/>
                <a:ea typeface="+mn-ea"/>
              </a:rPr>
              <a:t>：控制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当前输入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对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单元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影响程度</a:t>
            </a:r>
            <a:r>
              <a:rPr lang="zh-CN" altLang="en-US" sz="1600" dirty="0" smtClean="0">
                <a:latin typeface="+mn-ea"/>
                <a:ea typeface="+mn-ea"/>
              </a:rPr>
              <a:t>。决定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当前时间步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1600" dirty="0">
                <a:latin typeface="+mn-ea"/>
                <a:ea typeface="+mn-ea"/>
              </a:rPr>
              <a:t>以及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上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endParaRPr lang="en-US" altLang="zh-CN" sz="16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时间步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隐藏状态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短期记忆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哪些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en-US" sz="1600" dirty="0">
                <a:latin typeface="+mn-ea"/>
                <a:ea typeface="+mn-ea"/>
              </a:rPr>
              <a:t>需要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添加</a:t>
            </a:r>
            <a:r>
              <a:rPr lang="zh-CN" altLang="en-US" sz="1600" dirty="0">
                <a:latin typeface="+mn-ea"/>
                <a:ea typeface="+mn-ea"/>
              </a:rPr>
              <a:t>到记忆单元中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latin typeface="+mn-ea"/>
                <a:ea typeface="+mn-ea"/>
              </a:rPr>
              <a:t>②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遗忘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门</a:t>
            </a:r>
            <a:r>
              <a:rPr lang="zh-CN" altLang="en-US" sz="1600" dirty="0">
                <a:latin typeface="+mn-ea"/>
                <a:ea typeface="+mn-ea"/>
              </a:rPr>
              <a:t>：决定哪些信息从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记忆单元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移除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每一个时间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步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1600" dirty="0" smtClean="0">
                <a:latin typeface="+mn-ea"/>
                <a:ea typeface="+mn-ea"/>
              </a:rPr>
              <a:t>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读取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当前输入</a:t>
            </a:r>
            <a:r>
              <a:rPr lang="zh-CN" altLang="en-US" sz="1600" dirty="0" smtClean="0">
                <a:latin typeface="+mn-ea"/>
                <a:ea typeface="+mn-ea"/>
              </a:rPr>
              <a:t>以及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上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一时</a:t>
            </a:r>
            <a:endParaRPr lang="en-US" altLang="zh-CN" sz="16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间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步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隐藏状态</a:t>
            </a:r>
            <a:r>
              <a:rPr lang="zh-CN" altLang="en-US" sz="1600" dirty="0">
                <a:latin typeface="+mn-ea"/>
                <a:ea typeface="+mn-ea"/>
              </a:rPr>
              <a:t>，通过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r>
              <a:rPr lang="zh-CN" altLang="en-US" sz="1600" u="wavyDbl" dirty="0">
                <a:latin typeface="+mn-ea"/>
                <a:ea typeface="+mn-ea"/>
              </a:rPr>
              <a:t>输出一个</a:t>
            </a:r>
            <a:r>
              <a:rPr lang="en-US" altLang="zh-CN" sz="1600" u="wavyDbl" dirty="0">
                <a:latin typeface="+mn-ea"/>
                <a:ea typeface="+mn-ea"/>
              </a:rPr>
              <a:t>0</a:t>
            </a:r>
            <a:r>
              <a:rPr lang="zh-CN" altLang="en-US" sz="1600" u="wavyDbl" dirty="0">
                <a:latin typeface="+mn-ea"/>
                <a:ea typeface="+mn-ea"/>
              </a:rPr>
              <a:t>到</a:t>
            </a:r>
            <a:r>
              <a:rPr lang="en-US" altLang="zh-CN" sz="1600" u="wavyDbl" dirty="0">
                <a:latin typeface="+mn-ea"/>
                <a:ea typeface="+mn-ea"/>
              </a:rPr>
              <a:t>1</a:t>
            </a:r>
            <a:r>
              <a:rPr lang="zh-CN" altLang="en-US" sz="1600" u="wavyDbl" dirty="0">
                <a:latin typeface="+mn-ea"/>
                <a:ea typeface="+mn-ea"/>
              </a:rPr>
              <a:t>的值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对应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需遗忘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的比例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latin typeface="+mn-ea"/>
                <a:ea typeface="+mn-ea"/>
              </a:rPr>
              <a:t>③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门</a:t>
            </a:r>
            <a:r>
              <a:rPr lang="zh-CN" altLang="en-US" sz="1600" dirty="0">
                <a:latin typeface="+mn-ea"/>
                <a:ea typeface="+mn-ea"/>
              </a:rPr>
              <a:t>：决定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记忆单元中的信息</a:t>
            </a:r>
            <a:r>
              <a:rPr lang="zh-CN" altLang="en-US" sz="1600" dirty="0">
                <a:latin typeface="+mn-ea"/>
                <a:ea typeface="+mn-ea"/>
              </a:rPr>
              <a:t>在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当前时间步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输出，即控制记忆</a:t>
            </a:r>
            <a:r>
              <a:rPr lang="zh-CN" altLang="en-US" sz="1600" dirty="0">
                <a:latin typeface="+mn-ea"/>
                <a:ea typeface="+mn-ea"/>
              </a:rPr>
              <a:t>单元的</a:t>
            </a:r>
            <a:r>
              <a:rPr lang="zh-CN" altLang="en-US" sz="1600" dirty="0" smtClean="0">
                <a:latin typeface="+mn-ea"/>
                <a:ea typeface="+mn-ea"/>
              </a:rPr>
              <a:t>内容，在当前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latin typeface="+mn-ea"/>
                <a:ea typeface="+mn-ea"/>
              </a:rPr>
              <a:t>时间</a:t>
            </a:r>
            <a:r>
              <a:rPr lang="zh-CN" altLang="en-US" sz="1600" dirty="0">
                <a:latin typeface="+mn-ea"/>
                <a:ea typeface="+mn-ea"/>
              </a:rPr>
              <a:t>步的输出情况。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441958" y="4044454"/>
                <a:ext cx="8376668" cy="14190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针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当前时刻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前时刻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隐式编码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三种门结构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通过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各自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”和“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编码</a:t>
                </a:r>
                <a:r>
                  <a:rPr lang="zh-CN" altLang="zh-CN" sz="1600" dirty="0">
                    <a:latin typeface="+mn-ea"/>
                    <a:ea typeface="+mn-ea"/>
                  </a:rPr>
                  <a:t>，分别得到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三种门结构的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𝒇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每个门有各自的输出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】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>
                    <a:latin typeface="+mn-ea"/>
                    <a:ea typeface="+mn-ea"/>
                  </a:rPr>
                  <a:t>在此基础上，再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进一步结合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前一时刻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内部记忆单元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更新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当前时刻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内部记忆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单元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，最终得到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当前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隐式编码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8" y="4044454"/>
                <a:ext cx="8376668" cy="1419043"/>
              </a:xfrm>
              <a:prstGeom prst="rect">
                <a:avLst/>
              </a:prstGeom>
              <a:blipFill>
                <a:blip r:embed="rId2"/>
                <a:stretch>
                  <a:fillRect l="-1091" t="-858" r="-1455" b="-7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0832"/>
            <a:ext cx="3024336" cy="14309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24" y="78756"/>
            <a:ext cx="3384376" cy="14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467544" y="1484784"/>
            <a:ext cx="8208912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88641"/>
            <a:ext cx="3652308" cy="216024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" name="直接连接符 8"/>
          <p:cNvCxnSpPr/>
          <p:nvPr/>
        </p:nvCxnSpPr>
        <p:spPr bwMode="auto">
          <a:xfrm>
            <a:off x="378839" y="548680"/>
            <a:ext cx="4697217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83666" y="188640"/>
            <a:ext cx="330576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>
                <a:solidFill>
                  <a:srgbClr val="05073B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solidFill>
                  <a:srgbClr val="05073B"/>
                </a:solidFill>
                <a:latin typeface="+mn-ea"/>
                <a:ea typeface="+mn-ea"/>
              </a:rPr>
              <a:t>模型的计算</a:t>
            </a:r>
            <a:r>
              <a:rPr lang="zh-CN" altLang="en-US" sz="2000" dirty="0" smtClean="0">
                <a:solidFill>
                  <a:srgbClr val="05073B"/>
                </a:solidFill>
                <a:latin typeface="+mn-ea"/>
                <a:ea typeface="+mn-ea"/>
              </a:rPr>
              <a:t>过程</a:t>
            </a:r>
            <a:r>
              <a:rPr lang="en-US" altLang="zh-CN" sz="2000" dirty="0" smtClean="0">
                <a:solidFill>
                  <a:srgbClr val="05073B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5073B"/>
                </a:solidFill>
                <a:latin typeface="+mn-ea"/>
                <a:ea typeface="+mn-ea"/>
              </a:rPr>
              <a:t>步骤</a:t>
            </a:r>
            <a:r>
              <a:rPr lang="en-US" altLang="zh-CN" sz="2000" dirty="0" smtClean="0">
                <a:solidFill>
                  <a:srgbClr val="05073B"/>
                </a:solidFill>
                <a:latin typeface="+mn-ea"/>
                <a:ea typeface="+mn-ea"/>
              </a:rPr>
              <a:t>)</a:t>
            </a:r>
            <a:endParaRPr lang="zh-CN" altLang="en-US" sz="2000" dirty="0">
              <a:solidFill>
                <a:srgbClr val="05073B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7625" y="639290"/>
            <a:ext cx="4606423" cy="1974900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200"/>
              </a:lnSpc>
              <a:spcAft>
                <a:spcPts val="0"/>
              </a:spcAft>
            </a:pPr>
            <a:r>
              <a:rPr lang="zh-CN" altLang="en-US" sz="1600" dirty="0" smtClean="0">
                <a:latin typeface="宋体" panose="02010600030101010101" pitchFamily="2" charset="-122"/>
              </a:rPr>
              <a:t>⑴、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遗忘门</a:t>
            </a:r>
            <a:r>
              <a:rPr lang="zh-CN" altLang="en-US" sz="1600" dirty="0">
                <a:latin typeface="+mn-ea"/>
                <a:ea typeface="+mn-ea"/>
              </a:rPr>
              <a:t>：首先，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1600" dirty="0" smtClean="0">
                <a:latin typeface="+mn-ea"/>
                <a:ea typeface="+mn-ea"/>
              </a:rPr>
              <a:t>使用</a:t>
            </a:r>
            <a:r>
              <a:rPr lang="zh-CN" altLang="en-US" sz="1600" dirty="0">
                <a:latin typeface="+mn-ea"/>
                <a:ea typeface="+mn-ea"/>
              </a:rPr>
              <a:t>遗忘</a:t>
            </a:r>
            <a:r>
              <a:rPr lang="zh-CN" altLang="en-US" sz="1600" dirty="0" smtClean="0">
                <a:latin typeface="+mn-ea"/>
                <a:ea typeface="+mn-ea"/>
              </a:rPr>
              <a:t>门，决定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从记忆单元中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移除哪些信息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76213" indent="-17621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遗忘</a:t>
            </a:r>
            <a:r>
              <a:rPr lang="zh-CN" altLang="en-US" sz="1600" dirty="0">
                <a:latin typeface="+mn-ea"/>
                <a:ea typeface="+mn-ea"/>
              </a:rPr>
              <a:t>门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接收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当前输入</a:t>
            </a:r>
            <a:r>
              <a:rPr lang="zh-CN" altLang="en-US" sz="1600" dirty="0">
                <a:latin typeface="+mn-ea"/>
                <a:ea typeface="+mn-ea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上一时间步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隐藏状态</a:t>
            </a:r>
            <a:r>
              <a:rPr lang="zh-CN" altLang="en-US" sz="1600" dirty="0">
                <a:latin typeface="+mn-ea"/>
                <a:ea typeface="+mn-ea"/>
              </a:rPr>
              <a:t>，通过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1600" dirty="0">
                <a:latin typeface="+mn-ea"/>
                <a:ea typeface="+mn-ea"/>
              </a:rPr>
              <a:t>函数生成一个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到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之间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表示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遗忘的比例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此</a:t>
            </a:r>
            <a:r>
              <a:rPr lang="zh-CN" altLang="en-US" sz="1600" u="wavyDbl" dirty="0" smtClean="0">
                <a:latin typeface="+mn-ea"/>
                <a:ea typeface="+mn-ea"/>
              </a:rPr>
              <a:t>结果</a:t>
            </a:r>
            <a:r>
              <a:rPr lang="zh-CN" altLang="en-US" sz="1600" dirty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记忆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单元的状态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相乘</a:t>
            </a:r>
            <a:r>
              <a:rPr lang="zh-CN" altLang="en-US" sz="1600" dirty="0" smtClean="0">
                <a:latin typeface="+mn-ea"/>
                <a:ea typeface="+mn-ea"/>
              </a:rPr>
              <a:t>，实现</a:t>
            </a:r>
            <a:r>
              <a:rPr lang="zh-CN" altLang="en-US" sz="1600" dirty="0">
                <a:latin typeface="+mn-ea"/>
                <a:ea typeface="+mn-ea"/>
              </a:rPr>
              <a:t>选择性</a:t>
            </a:r>
            <a:r>
              <a:rPr lang="zh-CN" altLang="en-US" sz="1600" dirty="0" smtClean="0">
                <a:latin typeface="+mn-ea"/>
                <a:ea typeface="+mn-ea"/>
              </a:rPr>
              <a:t>遗忘</a:t>
            </a:r>
            <a:r>
              <a:rPr lang="en-US" altLang="zh-CN" sz="1600" dirty="0" smtClean="0">
                <a:latin typeface="+mn-ea"/>
                <a:ea typeface="+mn-ea"/>
              </a:rPr>
              <a:t>---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接近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1600" dirty="0">
                <a:latin typeface="+mn-ea"/>
              </a:rPr>
              <a:t>的值表示</a:t>
            </a:r>
            <a:r>
              <a:rPr lang="zh-CN" altLang="en-US" sz="1600" dirty="0" smtClean="0">
                <a:latin typeface="+mn-ea"/>
              </a:rPr>
              <a:t>对应记忆</a:t>
            </a:r>
            <a:r>
              <a:rPr lang="zh-CN" altLang="en-US" sz="1600" dirty="0">
                <a:latin typeface="+mn-ea"/>
              </a:rPr>
              <a:t>信息将</a:t>
            </a:r>
            <a:r>
              <a:rPr lang="zh-CN" altLang="en-US" sz="1600" u="wavyDbl" dirty="0">
                <a:latin typeface="+mn-ea"/>
              </a:rPr>
              <a:t>遗忘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接近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的值表示信息</a:t>
            </a:r>
            <a:r>
              <a:rPr lang="zh-CN" altLang="en-US" sz="1600" u="wavyDbl" dirty="0" smtClean="0">
                <a:latin typeface="+mn-ea"/>
              </a:rPr>
              <a:t>保留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7336" y="3043262"/>
            <a:ext cx="8567152" cy="1603003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  <a:spcAft>
                <a:spcPts val="0"/>
              </a:spcAft>
            </a:pPr>
            <a:r>
              <a:rPr lang="zh-CN" altLang="en-US" sz="1600" dirty="0" smtClean="0">
                <a:latin typeface="宋体" panose="02010600030101010101" pitchFamily="2" charset="-122"/>
              </a:rPr>
              <a:t>⑵、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输入门</a:t>
            </a:r>
            <a:r>
              <a:rPr lang="zh-CN" altLang="en-US" sz="1600" dirty="0" smtClean="0">
                <a:latin typeface="+mn-ea"/>
                <a:ea typeface="+mn-ea"/>
              </a:rPr>
              <a:t>：遗忘</a:t>
            </a:r>
            <a:r>
              <a:rPr lang="zh-CN" altLang="en-US" sz="1600" dirty="0">
                <a:latin typeface="+mn-ea"/>
                <a:ea typeface="+mn-ea"/>
              </a:rPr>
              <a:t>门执行之后，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输入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门决定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当前时间步输入信息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哪些添加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到记忆单元</a:t>
            </a:r>
            <a:r>
              <a:rPr lang="zh-CN" altLang="en-US" sz="1600" dirty="0" smtClean="0">
                <a:latin typeface="+mn-ea"/>
                <a:ea typeface="+mn-ea"/>
              </a:rPr>
              <a:t>。  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</a:t>
            </a:r>
            <a:r>
              <a:rPr lang="en-US" altLang="zh-CN" sz="1600" dirty="0" smtClean="0">
                <a:latin typeface="宋体" panose="02010600030101010101" pitchFamily="2" charset="-122"/>
              </a:rPr>
              <a:t>①</a:t>
            </a:r>
            <a:r>
              <a:rPr lang="zh-CN" altLang="en-US" sz="1600" dirty="0" smtClean="0">
                <a:latin typeface="宋体" panose="02010600030101010101" pitchFamily="2" charset="-122"/>
              </a:rPr>
              <a:t>先，</a:t>
            </a:r>
            <a:r>
              <a:rPr lang="zh-CN" altLang="en-US" sz="1600" dirty="0" smtClean="0">
                <a:latin typeface="+mn-ea"/>
              </a:rPr>
              <a:t>通过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sz="1600" dirty="0" smtClean="0">
                <a:latin typeface="+mn-ea"/>
              </a:rPr>
              <a:t>函数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 smtClean="0">
                <a:latin typeface="+mn-ea"/>
              </a:rPr>
              <a:t>计算</a:t>
            </a:r>
            <a:r>
              <a:rPr lang="zh-CN" altLang="en-US" sz="1600" dirty="0">
                <a:latin typeface="+mn-ea"/>
              </a:rPr>
              <a:t>出一个更新</a:t>
            </a:r>
            <a:r>
              <a:rPr lang="zh-CN" altLang="en-US" sz="1600" dirty="0" smtClean="0">
                <a:latin typeface="+mn-ea"/>
              </a:rPr>
              <a:t>比例。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</a:rPr>
              <a:t>    </a:t>
            </a:r>
            <a:r>
              <a:rPr lang="zh-CN" altLang="en-US" sz="1600" dirty="0" smtClean="0">
                <a:latin typeface="宋体" panose="02010600030101010101" pitchFamily="2" charset="-122"/>
              </a:rPr>
              <a:t>②</a:t>
            </a:r>
            <a:r>
              <a:rPr lang="zh-CN" altLang="en-US" sz="1600" dirty="0" smtClean="0">
                <a:latin typeface="+mn-ea"/>
              </a:rPr>
              <a:t>同时，通过</a:t>
            </a:r>
            <a:r>
              <a:rPr lang="zh-CN" altLang="en-US" sz="1600" dirty="0">
                <a:latin typeface="+mn-ea"/>
              </a:rPr>
              <a:t>一</a:t>
            </a:r>
            <a:r>
              <a:rPr lang="zh-CN" altLang="en-US" sz="1600" dirty="0" smtClean="0">
                <a:latin typeface="+mn-ea"/>
              </a:rPr>
              <a:t>个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zh-CN" altLang="en-US" sz="1600" dirty="0" smtClean="0">
                <a:latin typeface="+mn-ea"/>
              </a:rPr>
              <a:t>函数，对</a:t>
            </a:r>
            <a:r>
              <a:rPr lang="zh-CN" altLang="en-US" sz="1600" dirty="0">
                <a:latin typeface="+mn-ea"/>
              </a:rPr>
              <a:t>当前输入进行</a:t>
            </a:r>
            <a:r>
              <a:rPr lang="zh-CN" altLang="en-US" sz="1600" dirty="0" smtClean="0">
                <a:latin typeface="+mn-ea"/>
              </a:rPr>
              <a:t>变换。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   </a:t>
            </a:r>
            <a:r>
              <a:rPr lang="en-US" altLang="zh-CN" sz="1600" dirty="0" smtClean="0">
                <a:latin typeface="宋体" panose="02010600030101010101" pitchFamily="2" charset="-122"/>
              </a:rPr>
              <a:t>③</a:t>
            </a:r>
            <a:r>
              <a:rPr lang="zh-CN" altLang="en-US" sz="1600" dirty="0" smtClean="0">
                <a:latin typeface="+mn-ea"/>
              </a:rPr>
              <a:t>然后，将</a:t>
            </a:r>
            <a:r>
              <a:rPr lang="zh-CN" altLang="en-US" sz="1600" dirty="0">
                <a:latin typeface="+mn-ea"/>
              </a:rPr>
              <a:t>两者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</a:rPr>
              <a:t>相乘</a:t>
            </a:r>
            <a:r>
              <a:rPr lang="zh-CN" altLang="en-US" sz="1600" dirty="0" smtClean="0">
                <a:latin typeface="+mn-ea"/>
              </a:rPr>
              <a:t>，得到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</a:rPr>
              <a:t>需要添加</a:t>
            </a:r>
            <a:r>
              <a:rPr lang="en-US" altLang="zh-CN" sz="1600" dirty="0" smtClean="0">
                <a:latin typeface="+mn-ea"/>
              </a:rPr>
              <a:t>(</a:t>
            </a:r>
            <a:r>
              <a:rPr lang="zh-CN" altLang="en-US" sz="1600" dirty="0" smtClean="0">
                <a:latin typeface="+mn-ea"/>
              </a:rPr>
              <a:t>更新</a:t>
            </a:r>
            <a:r>
              <a:rPr lang="en-US" altLang="zh-CN" sz="1600" dirty="0" smtClean="0">
                <a:latin typeface="+mn-ea"/>
              </a:rPr>
              <a:t>)</a:t>
            </a:r>
            <a:r>
              <a:rPr lang="zh-CN" altLang="en-US" sz="1600" dirty="0" smtClean="0">
                <a:latin typeface="+mn-ea"/>
              </a:rPr>
              <a:t>到</a:t>
            </a:r>
            <a:r>
              <a:rPr lang="zh-CN" altLang="en-US" sz="1600" u="wavyDbl" dirty="0" smtClean="0">
                <a:latin typeface="+mn-ea"/>
              </a:rPr>
              <a:t>记忆单元中</a:t>
            </a:r>
            <a:r>
              <a:rPr lang="zh-CN" altLang="en-US" sz="1600" dirty="0">
                <a:latin typeface="+mn-ea"/>
              </a:rPr>
              <a:t>的信息。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  <a:ea typeface="+mn-ea"/>
              </a:rPr>
              <a:t>    </a:t>
            </a:r>
            <a:r>
              <a:rPr lang="zh-CN" altLang="en-US" sz="1600" dirty="0" smtClean="0">
                <a:latin typeface="宋体" panose="02010600030101010101" pitchFamily="2" charset="-122"/>
              </a:rPr>
              <a:t>④再，将此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添加信息</a:t>
            </a:r>
            <a:r>
              <a:rPr lang="zh-CN" altLang="en-US" sz="1600" dirty="0" smtClean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记忆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单元信息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相加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保证</a:t>
            </a:r>
            <a:r>
              <a:rPr lang="zh-CN" altLang="en-US" sz="1600" dirty="0" smtClean="0">
                <a:latin typeface="宋体" panose="02010600030101010101" pitchFamily="2" charset="-122"/>
              </a:rPr>
              <a:t>→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只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与当前上下文关联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信息</a:t>
            </a:r>
            <a:r>
              <a:rPr lang="en-US" altLang="zh-CN" sz="1600" dirty="0" smtClean="0">
                <a:latin typeface="+mn-ea"/>
                <a:ea typeface="+mn-ea"/>
              </a:rPr>
              <a:t>】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30632" y="676104"/>
            <a:ext cx="216024" cy="21602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606696" y="692696"/>
            <a:ext cx="216024" cy="21602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17075" y="2361309"/>
            <a:ext cx="4683317" cy="504056"/>
            <a:chOff x="3417075" y="2361309"/>
            <a:chExt cx="4683317" cy="504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3417075" y="2445746"/>
                  <a:ext cx="3173946" cy="3368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075" y="2445746"/>
                  <a:ext cx="3173946" cy="336887"/>
                </a:xfrm>
                <a:prstGeom prst="rect">
                  <a:avLst/>
                </a:prstGeom>
                <a:blipFill>
                  <a:blip r:embed="rId3"/>
                  <a:stretch>
                    <a:fillRect l="-1724" r="-1916" b="-26316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 bwMode="auto">
                <a:xfrm>
                  <a:off x="6833890" y="2361309"/>
                  <a:ext cx="1266502" cy="50405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marR="0" indent="-92075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FF"/>
                    </a:buClr>
                    <a:buSzTx/>
                    <a:buFont typeface="Arial" panose="020B0604020202020204" pitchFamily="34" charset="0"/>
                    <a:buChar char="•"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𝒇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：权重矩阵</a:t>
                  </a:r>
                  <a:endParaRPr lang="en-US" altLang="zh-CN" sz="1400" dirty="0">
                    <a:latin typeface="+mn-ea"/>
                    <a:ea typeface="+mn-ea"/>
                  </a:endParaRPr>
                </a:p>
                <a:p>
                  <a:pPr marL="92075" marR="0" indent="-92075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FF"/>
                    </a:buClr>
                    <a:buSzTx/>
                    <a:buFont typeface="Arial" panose="020B0604020202020204" pitchFamily="34" charset="0"/>
                    <a:buChar char="•"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𝒇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：偏置向量</a:t>
                  </a: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33890" y="2361309"/>
                  <a:ext cx="1266502" cy="504056"/>
                </a:xfrm>
                <a:prstGeom prst="rect">
                  <a:avLst/>
                </a:prstGeom>
                <a:blipFill>
                  <a:blip r:embed="rId4"/>
                  <a:stretch>
                    <a:fillRect l="-7143" t="-11765" r="-7143" b="-7059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矩形 25"/>
          <p:cNvSpPr/>
          <p:nvPr/>
        </p:nvSpPr>
        <p:spPr bwMode="auto">
          <a:xfrm>
            <a:off x="6597460" y="1155272"/>
            <a:ext cx="216024" cy="216024"/>
          </a:xfrm>
          <a:prstGeom prst="rect">
            <a:avLst/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40572" y="4646265"/>
            <a:ext cx="6803836" cy="938847"/>
            <a:chOff x="1440572" y="4646265"/>
            <a:chExt cx="6803836" cy="938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1440572" y="4646265"/>
                  <a:ext cx="3576300" cy="9388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>
                      <a:latin typeface="+mn-ea"/>
                      <a:ea typeface="+mn-ea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𝝈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𝒕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−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>
                      <a:latin typeface="+mn-ea"/>
                      <a:ea typeface="+mn-ea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𝒕𝒂𝒏𝒉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𝑪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𝒕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𝑪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572" y="4646265"/>
                  <a:ext cx="3576300" cy="938847"/>
                </a:xfrm>
                <a:prstGeom prst="rect">
                  <a:avLst/>
                </a:prstGeom>
                <a:blipFill>
                  <a:blip r:embed="rId5"/>
                  <a:stretch>
                    <a:fillRect r="-340" b="-4487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 bwMode="auto">
                <a:xfrm>
                  <a:off x="5318804" y="4882132"/>
                  <a:ext cx="2925604" cy="50405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buClr>
                      <a:srgbClr val="0000FF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：</a:t>
                  </a:r>
                  <a:endParaRPr kumimoji="0" lang="en-US" altLang="zh-CN" sz="1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endParaRPr>
                </a:p>
                <a:p>
                  <a:pPr eaLnBrk="1" hangingPunct="1">
                    <a:buClr>
                      <a:srgbClr val="0000FF"/>
                    </a:buClr>
                  </a:pP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与输入门相关的权重矩阵、偏置向量</a:t>
                  </a: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18804" y="4882132"/>
                  <a:ext cx="2925604" cy="504056"/>
                </a:xfrm>
                <a:prstGeom prst="rect">
                  <a:avLst/>
                </a:prstGeom>
                <a:blipFill>
                  <a:blip r:embed="rId6"/>
                  <a:stretch>
                    <a:fillRect l="-3534" t="-10588" r="-1663" b="-4706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69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439292" y="1484784"/>
            <a:ext cx="825563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14179" y="207112"/>
            <a:ext cx="5814005" cy="316961"/>
          </a:xfr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000" b="1" dirty="0" smtClean="0"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latin typeface="+mn-ea"/>
                <a:ea typeface="+mn-ea"/>
              </a:rPr>
              <a:t>、神经网络的基本单元：生物神经元的特点与结构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A15EDD-17E8-41A2-8438-9BF013800155}"/>
              </a:ext>
            </a:extLst>
          </p:cNvPr>
          <p:cNvSpPr/>
          <p:nvPr/>
        </p:nvSpPr>
        <p:spPr>
          <a:xfrm>
            <a:off x="4211960" y="732016"/>
            <a:ext cx="4536504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 algn="just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生物学</a:t>
            </a:r>
            <a:r>
              <a:rPr lang="zh-CN" altLang="en-US" sz="1600" dirty="0">
                <a:latin typeface="+mn-ea"/>
                <a:ea typeface="+mn-ea"/>
              </a:rPr>
              <a:t>中，</a:t>
            </a:r>
            <a:r>
              <a:rPr lang="zh-CN" altLang="en-US" sz="1600" dirty="0" smtClean="0">
                <a:latin typeface="+mn-ea"/>
                <a:ea typeface="+mn-ea"/>
              </a:rPr>
              <a:t>神经元有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兴奋</a:t>
            </a:r>
            <a:r>
              <a:rPr lang="zh-CN" altLang="en-US" sz="1600" dirty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抑制</a:t>
            </a:r>
            <a:r>
              <a:rPr lang="zh-CN" altLang="en-US" sz="1600" dirty="0">
                <a:latin typeface="+mn-ea"/>
                <a:ea typeface="+mn-ea"/>
              </a:rPr>
              <a:t>两种</a:t>
            </a:r>
            <a:r>
              <a:rPr lang="zh-CN" altLang="en-US" sz="1600" dirty="0" smtClean="0">
                <a:latin typeface="+mn-ea"/>
                <a:ea typeface="+mn-ea"/>
              </a:rPr>
              <a:t>状态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正常情况处于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抑制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一旦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某个神经元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受到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刺激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且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电位超过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一定阈值</a:t>
            </a:r>
            <a:r>
              <a:rPr lang="zh-CN" altLang="en-US" sz="1600" dirty="0">
                <a:latin typeface="+mn-ea"/>
                <a:ea typeface="+mn-ea"/>
              </a:rPr>
              <a:t>后</a:t>
            </a:r>
            <a:r>
              <a:rPr lang="zh-CN" altLang="en-US" sz="1600" dirty="0" smtClean="0">
                <a:latin typeface="+mn-ea"/>
                <a:ea typeface="+mn-ea"/>
              </a:rPr>
              <a:t>，该神经元即被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激活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转为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兴奋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并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向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其它神经元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传递信息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3" y="817068"/>
            <a:ext cx="3759755" cy="1108571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243414" y="2780928"/>
            <a:ext cx="7498814" cy="1409568"/>
            <a:chOff x="1243414" y="2780928"/>
            <a:chExt cx="7498814" cy="140956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2120" y="2780928"/>
              <a:ext cx="1296144" cy="597479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AA15EDD-17E8-41A2-8438-9BF013800155}"/>
                    </a:ext>
                  </a:extLst>
                </p:cNvPr>
                <p:cNvSpPr/>
                <p:nvPr/>
              </p:nvSpPr>
              <p:spPr>
                <a:xfrm>
                  <a:off x="1243414" y="3600591"/>
                  <a:ext cx="7498814" cy="58990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algn="just">
                    <a:lnSpc>
                      <a:spcPts val="23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图示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给定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个输入数据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1≤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≤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与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连接参数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1≤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≤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，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MP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神经元模型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对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输入数据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线性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加权求和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，然后使用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函数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𝝓</m:t>
                      </m:r>
                      <m:r>
                        <a:rPr lang="en-US" altLang="zh-CN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(⋅)</m:t>
                      </m:r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将</a:t>
                  </a:r>
                  <a:r>
                    <a:rPr lang="zh-CN" altLang="zh-CN" sz="1600" u="wavyDbl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加权</a:t>
                  </a:r>
                  <a:r>
                    <a:rPr lang="zh-CN" altLang="en-US" sz="1600" u="wavyDbl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和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u="wavyDbl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结果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映射为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0/1 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分类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AA15EDD-17E8-41A2-8438-9BF013800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414" y="3600591"/>
                  <a:ext cx="7498814" cy="589905"/>
                </a:xfrm>
                <a:prstGeom prst="rect">
                  <a:avLst/>
                </a:prstGeom>
                <a:blipFill>
                  <a:blip r:embed="rId4"/>
                  <a:stretch>
                    <a:fillRect l="-1301" t="-9375" r="-1626" b="-14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EA4690F-7232-4289-A4B4-CECC8F9BAC5C}"/>
                  </a:ext>
                </a:extLst>
              </p:cNvPr>
              <p:cNvSpPr/>
              <p:nvPr/>
            </p:nvSpPr>
            <p:spPr>
              <a:xfrm>
                <a:off x="314476" y="4343325"/>
                <a:ext cx="8568952" cy="1461939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</a:rPr>
                  <a:t>说明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：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① 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式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中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</a:rPr>
                          <m:t>𝒘</m:t>
                        </m:r>
                      </m:e>
                      <m:sub>
                        <m:r>
                          <a:rPr lang="en-US" altLang="zh-CN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”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为</a:t>
                </a:r>
                <a:r>
                  <a:rPr lang="zh-CN" altLang="zh-CN" u="wavyDbl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</a:rPr>
                  <a:t>预先设定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的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连接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权值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一般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是“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0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和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1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”或“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1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和</a:t>
                </a:r>
                <a:r>
                  <a:rPr lang="en-US" altLang="zh-CN" kern="0" dirty="0">
                    <a:solidFill>
                      <a:srgbClr val="FF0000"/>
                    </a:solidFill>
                    <a:latin typeface="+mn-ea"/>
                    <a:ea typeface="+mn-ea"/>
                  </a:rPr>
                  <a:t>-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1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”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中一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个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值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)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 </a:t>
                </a:r>
              </a:p>
              <a:p>
                <a:pPr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                 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表示</a:t>
                </a:r>
                <a:r>
                  <a:rPr lang="zh-CN" altLang="en-US" u="wavyDbl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</a:rPr>
                  <a:t>某个连接权值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</a:rPr>
                          <m:t>𝒘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kern="0" dirty="0" smtClean="0">
                    <a:latin typeface="Times New Roman" panose="02020603050405020304" pitchFamily="18" charset="0"/>
                    <a:ea typeface="楷体_GB2312"/>
                  </a:rPr>
                  <a:t>对应</a:t>
                </a:r>
                <a:r>
                  <a:rPr lang="zh-CN" altLang="en-US" kern="0" dirty="0" smtClean="0">
                    <a:latin typeface="Times New Roman" panose="02020603050405020304" pitchFamily="18" charset="0"/>
                    <a:ea typeface="楷体_GB2312"/>
                  </a:rPr>
                  <a:t>的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kern="0" dirty="0" smtClean="0">
                    <a:latin typeface="Times New Roman" panose="02020603050405020304" pitchFamily="18" charset="0"/>
                    <a:ea typeface="楷体_GB2312"/>
                  </a:rPr>
                  <a:t>对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输出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</a:rPr>
                      <m:t>𝒚</m:t>
                    </m:r>
                  </m:oMath>
                </a14:m>
                <a:r>
                  <a:rPr lang="zh-CN" altLang="zh-CN" kern="0" dirty="0" smtClean="0">
                    <a:latin typeface="Times New Roman" panose="02020603050405020304" pitchFamily="18" charset="0"/>
                    <a:ea typeface="楷体_GB2312"/>
                  </a:rPr>
                  <a:t>的</a:t>
                </a:r>
                <a:r>
                  <a:rPr lang="zh-CN" altLang="zh-CN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</a:rPr>
                  <a:t>影响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权重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。</a:t>
                </a:r>
                <a:endParaRPr lang="en-US" altLang="zh-CN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            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②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zh-CN" altLang="en-US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</a:rPr>
                      <m:t>𝚽</m:t>
                    </m:r>
                    <m:d>
                      <m:dPr>
                        <m:ctrlPr>
                          <a:rPr lang="zh-CN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</a:rPr>
                          <m:t>∙</m:t>
                        </m:r>
                      </m:e>
                    </m:d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将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输入端数据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与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连接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权</a:t>
                </a:r>
                <a:r>
                  <a:rPr lang="zh-CN" altLang="en-US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</a:rPr>
                          <m:t>𝒘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的</a:t>
                </a:r>
                <a:r>
                  <a:rPr lang="zh-CN" altLang="zh-CN" u="wavyDbl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线性加权</a:t>
                </a:r>
                <a:r>
                  <a:rPr lang="zh-CN" altLang="en-US" u="wavyDbl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求和</a:t>
                </a:r>
                <a:r>
                  <a:rPr lang="zh-CN" altLang="en-US" kern="0" dirty="0" smtClean="0">
                    <a:latin typeface="Times New Roman" panose="02020603050405020304" pitchFamily="18" charset="0"/>
                    <a:ea typeface="楷体_GB2312"/>
                  </a:rPr>
                  <a:t>的</a:t>
                </a:r>
                <a:r>
                  <a:rPr lang="zh-CN" altLang="zh-CN" kern="0" dirty="0" smtClean="0">
                    <a:latin typeface="Times New Roman" panose="02020603050405020304" pitchFamily="18" charset="0"/>
                    <a:ea typeface="楷体_GB2312"/>
                  </a:rPr>
                  <a:t>结果</a:t>
                </a:r>
                <a:r>
                  <a:rPr lang="zh-CN" altLang="en-US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“</a:t>
                </a:r>
                <a14:m>
                  <m:oMath xmlns:m="http://schemas.openxmlformats.org/officeDocument/2006/math">
                    <m:r>
                      <a:rPr lang="zh-CN" altLang="en-US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</a:rPr>
                      <m:t>∑</m:t>
                    </m:r>
                  </m:oMath>
                </a14:m>
                <a:r>
                  <a:rPr lang="zh-CN" altLang="en-US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”</a:t>
                </a:r>
                <a:r>
                  <a:rPr lang="zh-CN" altLang="en-US" kern="0" dirty="0" smtClean="0">
                    <a:latin typeface="Times New Roman" panose="02020603050405020304" pitchFamily="18" charset="0"/>
                    <a:ea typeface="楷体_GB2312"/>
                  </a:rPr>
                  <a:t>，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与</a:t>
                </a:r>
                <a:r>
                  <a:rPr lang="zh-CN" altLang="zh-CN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</a:rPr>
                  <a:t>预</a:t>
                </a:r>
                <a:endParaRPr lang="en-US" altLang="zh-CN" kern="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</a:rPr>
                  <a:t> </a:t>
                </a:r>
                <a:r>
                  <a:rPr lang="en-US" altLang="zh-CN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</a:rPr>
                  <a:t>                </a:t>
                </a:r>
                <a:r>
                  <a:rPr lang="zh-CN" altLang="zh-CN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</a:rPr>
                  <a:t>先设定</a:t>
                </a:r>
                <a:r>
                  <a:rPr lang="zh-CN" altLang="en-US" kern="0" dirty="0" smtClean="0">
                    <a:latin typeface="Times New Roman" panose="02020603050405020304" pitchFamily="18" charset="0"/>
                    <a:ea typeface="楷体_GB2312"/>
                  </a:rPr>
                  <a:t>的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阈值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</a:rPr>
                      <m:t>𝜽</m:t>
                    </m:r>
                  </m:oMath>
                </a14:m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进行比较，根据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比较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结果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，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输出</a:t>
                </a:r>
                <a:r>
                  <a:rPr lang="en-US" altLang="zh-CN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1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或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</a:rPr>
                  <a:t>0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</a:rPr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EA4690F-7232-4289-A4B4-CECC8F9BA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6" y="4343325"/>
                <a:ext cx="8568952" cy="1461939"/>
              </a:xfrm>
              <a:prstGeom prst="rect">
                <a:avLst/>
              </a:prstGeom>
              <a:blipFill>
                <a:blip r:embed="rId5"/>
                <a:stretch>
                  <a:fillRect l="-1635" t="-3719" r="-1421" b="-6198"/>
                </a:stretch>
              </a:blipFill>
              <a:ln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421004" y="2216144"/>
            <a:ext cx="316284" cy="15168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817597" y="2462498"/>
            <a:ext cx="316284" cy="1110517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243414" y="2754173"/>
            <a:ext cx="636857" cy="64210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556105" y="2729439"/>
            <a:ext cx="495557" cy="54811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177449" y="3036495"/>
            <a:ext cx="288032" cy="2410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圆角矩形标注 24"/>
          <p:cNvSpPr/>
          <p:nvPr/>
        </p:nvSpPr>
        <p:spPr bwMode="auto">
          <a:xfrm>
            <a:off x="2079559" y="2189014"/>
            <a:ext cx="576064" cy="269808"/>
          </a:xfrm>
          <a:prstGeom prst="wedgeRoundRectCallout">
            <a:avLst>
              <a:gd name="adj1" fmla="val -83419"/>
              <a:gd name="adj2" fmla="val 156097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卷积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88199" y="2060848"/>
            <a:ext cx="8578371" cy="1623719"/>
            <a:chOff x="188199" y="2060848"/>
            <a:chExt cx="8578371" cy="1623719"/>
          </a:xfrm>
        </p:grpSpPr>
        <p:grpSp>
          <p:nvGrpSpPr>
            <p:cNvPr id="24" name="组合 23"/>
            <p:cNvGrpSpPr/>
            <p:nvPr/>
          </p:nvGrpSpPr>
          <p:grpSpPr>
            <a:xfrm>
              <a:off x="442067" y="2060848"/>
              <a:ext cx="8324503" cy="1623719"/>
              <a:chOff x="442067" y="2060848"/>
              <a:chExt cx="8324503" cy="1623719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442067" y="2060848"/>
                <a:ext cx="8324503" cy="1623719"/>
                <a:chOff x="442067" y="2237329"/>
                <a:chExt cx="8324503" cy="1623719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2067" y="2453353"/>
                  <a:ext cx="3600451" cy="1407695"/>
                </a:xfrm>
                <a:prstGeom prst="rect">
                  <a:avLst/>
                </a:prstGeom>
              </p:spPr>
            </p:pic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AA15EDD-17E8-41A2-8438-9BF013800155}"/>
                    </a:ext>
                  </a:extLst>
                </p:cNvPr>
                <p:cNvSpPr/>
                <p:nvPr/>
              </p:nvSpPr>
              <p:spPr>
                <a:xfrm>
                  <a:off x="4230066" y="2237329"/>
                  <a:ext cx="4536504" cy="64120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algn="just">
                    <a:lnSpc>
                      <a:spcPts val="2500"/>
                    </a:lnSpc>
                    <a:spcAft>
                      <a:spcPts val="12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基于神经元的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结构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与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信息传递方式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，提出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了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MP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模型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。（人工神经网络的基本结构）</a:t>
                  </a:r>
                  <a:endParaRPr lang="en-US" altLang="zh-CN" sz="1600" dirty="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1575096" y="2258648"/>
                <a:ext cx="198772" cy="557712"/>
                <a:chOff x="1575096" y="2258648"/>
                <a:chExt cx="198772" cy="557712"/>
              </a:xfrm>
            </p:grpSpPr>
            <p:cxnSp>
              <p:nvCxnSpPr>
                <p:cNvPr id="8" name="直接箭头连接符 7"/>
                <p:cNvCxnSpPr/>
                <p:nvPr/>
              </p:nvCxnSpPr>
              <p:spPr bwMode="auto">
                <a:xfrm>
                  <a:off x="1575096" y="2425922"/>
                  <a:ext cx="0" cy="39043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/>
                    <p:cNvSpPr txBox="1"/>
                    <p:nvPr/>
                  </p:nvSpPr>
                  <p:spPr>
                    <a:xfrm>
                      <a:off x="1575096" y="2258648"/>
                      <a:ext cx="19877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0" name="文本框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5096" y="2258648"/>
                      <a:ext cx="198772" cy="246221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8182" r="-18182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3" name="组合 32"/>
            <p:cNvGrpSpPr/>
            <p:nvPr/>
          </p:nvGrpSpPr>
          <p:grpSpPr>
            <a:xfrm>
              <a:off x="188199" y="2363848"/>
              <a:ext cx="264238" cy="1218221"/>
              <a:chOff x="188199" y="2363848"/>
              <a:chExt cx="264238" cy="1218221"/>
            </a:xfrm>
          </p:grpSpPr>
          <p:cxnSp>
            <p:nvCxnSpPr>
              <p:cNvPr id="29" name="直接箭头连接符 28"/>
              <p:cNvCxnSpPr/>
              <p:nvPr/>
            </p:nvCxnSpPr>
            <p:spPr bwMode="auto">
              <a:xfrm>
                <a:off x="190428" y="2363848"/>
                <a:ext cx="259780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09900"/>
                </a:solidFill>
                <a:prstDash val="sys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箭头连接符 29"/>
              <p:cNvCxnSpPr/>
              <p:nvPr/>
            </p:nvCxnSpPr>
            <p:spPr bwMode="auto">
              <a:xfrm>
                <a:off x="188199" y="2702280"/>
                <a:ext cx="259780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09900"/>
                </a:solidFill>
                <a:prstDash val="sys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箭头连接符 30"/>
              <p:cNvCxnSpPr/>
              <p:nvPr/>
            </p:nvCxnSpPr>
            <p:spPr bwMode="auto">
              <a:xfrm>
                <a:off x="192657" y="3003642"/>
                <a:ext cx="259780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09900"/>
                </a:solidFill>
                <a:prstDash val="sys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箭头连接符 31"/>
              <p:cNvCxnSpPr/>
              <p:nvPr/>
            </p:nvCxnSpPr>
            <p:spPr bwMode="auto">
              <a:xfrm>
                <a:off x="190428" y="3582069"/>
                <a:ext cx="259780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09900"/>
                </a:solidFill>
                <a:prstDash val="sys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7944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467544" y="1521729"/>
            <a:ext cx="8298032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418406"/>
            <a:ext cx="4536504" cy="1282402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zh-CN" altLang="en-US" sz="1600" dirty="0" smtClean="0">
                <a:latin typeface="宋体" panose="02010600030101010101" pitchFamily="2" charset="-122"/>
              </a:rPr>
              <a:t>⑶、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记忆单元状态</a:t>
            </a:r>
            <a:r>
              <a:rPr lang="zh-CN" altLang="en-US" sz="1600" dirty="0">
                <a:latin typeface="+mn-ea"/>
                <a:ea typeface="+mn-ea"/>
              </a:rPr>
              <a:t>：经过遗忘</a:t>
            </a:r>
            <a:r>
              <a:rPr lang="zh-CN" altLang="en-US" sz="1600" dirty="0" smtClean="0">
                <a:latin typeface="+mn-ea"/>
                <a:ea typeface="+mn-ea"/>
              </a:rPr>
              <a:t>门、输入</a:t>
            </a:r>
            <a:r>
              <a:rPr lang="zh-CN" altLang="en-US" sz="1600" dirty="0">
                <a:latin typeface="+mn-ea"/>
                <a:ea typeface="+mn-ea"/>
              </a:rPr>
              <a:t>门的处理后，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记忆单元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状态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被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r>
              <a:rPr lang="zh-CN" altLang="en-US" sz="1600" u="wavyDbl" dirty="0">
                <a:latin typeface="+mn-ea"/>
                <a:ea typeface="+mn-ea"/>
              </a:rPr>
              <a:t>遗忘门过滤掉不需要的旧信息</a:t>
            </a:r>
            <a:r>
              <a:rPr lang="zh-CN" altLang="en-US" sz="1600" dirty="0">
                <a:latin typeface="+mn-ea"/>
                <a:ea typeface="+mn-ea"/>
              </a:rPr>
              <a:t>，输入</a:t>
            </a:r>
            <a:r>
              <a:rPr lang="zh-CN" altLang="en-US" sz="1600" dirty="0" smtClean="0">
                <a:latin typeface="+mn-ea"/>
                <a:ea typeface="+mn-ea"/>
              </a:rPr>
              <a:t>门写入新信息，</a:t>
            </a:r>
            <a:r>
              <a:rPr lang="zh-CN" altLang="en-US" sz="1600" dirty="0">
                <a:latin typeface="+mn-ea"/>
                <a:ea typeface="+mn-ea"/>
              </a:rPr>
              <a:t>从而</a:t>
            </a:r>
            <a:r>
              <a:rPr lang="zh-CN" altLang="en-US" sz="1600" dirty="0" smtClean="0">
                <a:latin typeface="+mn-ea"/>
                <a:ea typeface="+mn-ea"/>
              </a:rPr>
              <a:t>形成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后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记忆单元状态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2492896"/>
            <a:ext cx="8567150" cy="2244204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 smtClean="0">
                <a:latin typeface="宋体" panose="02010600030101010101" pitchFamily="2" charset="-122"/>
              </a:rPr>
              <a:t>⑷、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输出门</a:t>
            </a:r>
            <a:r>
              <a:rPr lang="zh-CN" altLang="en-US" sz="1600" dirty="0">
                <a:latin typeface="+mn-ea"/>
                <a:ea typeface="+mn-ea"/>
              </a:rPr>
              <a:t>：最后，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输出门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决定记忆单元中，哪些信息</a:t>
            </a:r>
            <a:r>
              <a:rPr lang="zh-CN" altLang="en-US" sz="1600" dirty="0" smtClean="0">
                <a:latin typeface="+mn-ea"/>
                <a:ea typeface="+mn-ea"/>
              </a:rPr>
              <a:t>作为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当前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时间步的隐藏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即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latin typeface="宋体" panose="02010600030101010101" pitchFamily="2" charset="-122"/>
              </a:rPr>
              <a:t>    ①</a:t>
            </a:r>
            <a:r>
              <a:rPr lang="zh-CN" altLang="en-US" sz="1600" dirty="0" smtClean="0">
                <a:latin typeface="宋体" panose="02010600030101010101" pitchFamily="2" charset="-122"/>
              </a:rPr>
              <a:t>通过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sz="1600" dirty="0" smtClean="0">
                <a:latin typeface="宋体" panose="02010600030101010101" pitchFamily="2" charset="-122"/>
              </a:rPr>
              <a:t>函数，计算一个输出比例</a:t>
            </a:r>
            <a:r>
              <a:rPr lang="en-US" altLang="zh-CN" sz="1600" dirty="0" smtClean="0">
                <a:latin typeface="宋体" panose="02010600030101010101" pitchFamily="2" charset="-122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 smtClean="0">
                <a:latin typeface="宋体" panose="02010600030101010101" pitchFamily="2" charset="-122"/>
              </a:rPr>
              <a:t>输出</a:t>
            </a:r>
            <a:r>
              <a:rPr lang="en-US" altLang="zh-CN" sz="1600" dirty="0" smtClean="0">
                <a:latin typeface="宋体" panose="02010600030101010101" pitchFamily="2" charset="-122"/>
              </a:rPr>
              <a:t>/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宋体" panose="02010600030101010101" pitchFamily="2" charset="-122"/>
              </a:rPr>
              <a:t>过滤</a:t>
            </a:r>
            <a:r>
              <a:rPr lang="en-US" altLang="zh-CN" sz="1600" dirty="0" smtClean="0">
                <a:latin typeface="宋体" panose="02010600030101010101" pitchFamily="2" charset="-122"/>
              </a:rPr>
              <a:t>)</a:t>
            </a:r>
            <a:r>
              <a:rPr lang="zh-CN" altLang="en-US" sz="1600" dirty="0" smtClean="0">
                <a:latin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latin typeface="宋体" panose="02010600030101010101" pitchFamily="2" charset="-122"/>
              </a:rPr>
              <a:t>    </a:t>
            </a:r>
            <a:r>
              <a:rPr lang="zh-CN" altLang="zh-CN" sz="1600" dirty="0" smtClean="0">
                <a:latin typeface="宋体" panose="02010600030101010101" pitchFamily="2" charset="-122"/>
              </a:rPr>
              <a:t>②</a:t>
            </a:r>
            <a:r>
              <a:rPr lang="zh-CN" altLang="en-US" sz="1600" dirty="0" smtClean="0">
                <a:latin typeface="宋体" panose="02010600030101010101" pitchFamily="2" charset="-122"/>
              </a:rPr>
              <a:t>将此输出比例，与经过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zh-CN" altLang="en-US" sz="1600" dirty="0" smtClean="0">
                <a:latin typeface="宋体" panose="02010600030101010101" pitchFamily="2" charset="-122"/>
              </a:rPr>
              <a:t>函数处理过记忆单元信息相乘。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latin typeface="宋体" panose="02010600030101010101" pitchFamily="2" charset="-122"/>
              </a:rPr>
              <a:t>    </a:t>
            </a:r>
            <a:r>
              <a:rPr lang="zh-CN" altLang="zh-CN" sz="1600" dirty="0" smtClean="0">
                <a:latin typeface="宋体" panose="02010600030101010101" pitchFamily="2" charset="-122"/>
              </a:rPr>
              <a:t>③</a:t>
            </a:r>
            <a:r>
              <a:rPr lang="zh-CN" altLang="en-US" sz="1600" dirty="0" smtClean="0">
                <a:latin typeface="宋体" panose="02010600030101010101" pitchFamily="2" charset="-122"/>
              </a:rPr>
              <a:t>得到当前时刻</a:t>
            </a:r>
            <a:r>
              <a:rPr lang="en-US" altLang="zh-CN" sz="1600" dirty="0" smtClean="0">
                <a:latin typeface="宋体" panose="02010600030101010101" pitchFamily="2" charset="-122"/>
              </a:rPr>
              <a:t>(</a:t>
            </a:r>
            <a:r>
              <a:rPr lang="zh-CN" altLang="en-US" sz="1600" dirty="0" smtClean="0">
                <a:latin typeface="宋体" panose="02010600030101010101" pitchFamily="2" charset="-122"/>
              </a:rPr>
              <a:t>时间步</a:t>
            </a:r>
            <a:r>
              <a:rPr lang="en-US" altLang="zh-CN" sz="1600" dirty="0" smtClean="0">
                <a:latin typeface="宋体" panose="02010600030101010101" pitchFamily="2" charset="-122"/>
              </a:rPr>
              <a:t>)</a:t>
            </a:r>
            <a:r>
              <a:rPr lang="zh-CN" altLang="en-US" sz="1600" dirty="0" smtClean="0">
                <a:latin typeface="宋体" panose="02010600030101010101" pitchFamily="2" charset="-122"/>
              </a:rPr>
              <a:t>的隐藏状态信息。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latin typeface="+mn-ea"/>
                <a:ea typeface="+mn-ea"/>
              </a:rPr>
              <a:t>    </a:t>
            </a:r>
            <a:r>
              <a:rPr lang="en-US" altLang="zh-CN" sz="1600" dirty="0" smtClean="0">
                <a:latin typeface="宋体" panose="02010600030101010101" pitchFamily="2" charset="-122"/>
              </a:rPr>
              <a:t>④</a:t>
            </a:r>
            <a:r>
              <a:rPr lang="zh-CN" altLang="en-US" sz="1600" dirty="0" smtClean="0">
                <a:latin typeface="+mn-ea"/>
                <a:ea typeface="+mn-ea"/>
              </a:rPr>
              <a:t>经过</a:t>
            </a:r>
            <a:r>
              <a:rPr lang="zh-CN" altLang="en-US" sz="1600" dirty="0">
                <a:latin typeface="+mn-ea"/>
                <a:ea typeface="+mn-ea"/>
              </a:rPr>
              <a:t>输出</a:t>
            </a:r>
            <a:r>
              <a:rPr lang="zh-CN" altLang="en-US" sz="1600" dirty="0" smtClean="0">
                <a:latin typeface="+mn-ea"/>
                <a:ea typeface="+mn-ea"/>
              </a:rPr>
              <a:t>门处理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记忆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单元信息</a:t>
            </a:r>
            <a:r>
              <a:rPr lang="zh-CN" altLang="en-US" sz="1600" dirty="0">
                <a:latin typeface="+mn-ea"/>
                <a:ea typeface="+mn-ea"/>
              </a:rPr>
              <a:t>被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选择性输出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隐藏状态</a:t>
            </a:r>
            <a:r>
              <a:rPr lang="zh-CN" altLang="en-US" sz="1600" dirty="0">
                <a:latin typeface="+mn-ea"/>
                <a:ea typeface="+mn-ea"/>
              </a:rPr>
              <a:t>，并作为下一个时间步的</a:t>
            </a:r>
            <a:r>
              <a:rPr lang="zh-CN" altLang="en-US" sz="1600" dirty="0" smtClean="0">
                <a:latin typeface="+mn-ea"/>
                <a:ea typeface="+mn-ea"/>
              </a:rPr>
              <a:t>输入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从而完成当前时间步的信息传递。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065080" y="1570427"/>
            <a:ext cx="2808312" cy="629329"/>
            <a:chOff x="2120496" y="1505775"/>
            <a:chExt cx="2808312" cy="629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120496" y="1505775"/>
                  <a:ext cx="2808312" cy="3544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⊙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⊙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496" y="1505775"/>
                  <a:ext cx="2808312" cy="354452"/>
                </a:xfrm>
                <a:prstGeom prst="rect">
                  <a:avLst/>
                </a:prstGeom>
                <a:blipFill>
                  <a:blip r:embed="rId2"/>
                  <a:stretch>
                    <a:fillRect l="-3030" t="-20000" r="-13853" b="-18333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/>
            <p:cNvSpPr/>
            <p:nvPr/>
          </p:nvSpPr>
          <p:spPr bwMode="auto">
            <a:xfrm>
              <a:off x="2748119" y="1862256"/>
              <a:ext cx="1553066" cy="272848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92075" indent="-92075" eaLnBrk="1" hangingPunct="1">
                <a:buClr>
                  <a:srgbClr val="0000FF"/>
                </a:buClr>
                <a:buFont typeface="Arial" panose="020B0604020202020204" pitchFamily="34" charset="0"/>
                <a:buChar char="•"/>
              </a:pPr>
              <a:r>
                <a:rPr kumimoji="0" lang="en-US" altLang="zh-CN" sz="1400" b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</a:rPr>
                <a:t>⊙</a:t>
              </a: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：逐个元素相乘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06800" y="4569833"/>
            <a:ext cx="3266234" cy="1182857"/>
            <a:chOff x="4406800" y="4509120"/>
            <a:chExt cx="3266234" cy="1182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4449418" y="4509120"/>
                  <a:ext cx="3180998" cy="92333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sz="2000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418" y="4509120"/>
                  <a:ext cx="3180998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91" r="-2672" b="-522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 bwMode="auto">
                <a:xfrm>
                  <a:off x="4406800" y="5446303"/>
                  <a:ext cx="3266234" cy="24567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buClr>
                      <a:srgbClr val="0000FF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𝒐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：输出门的权重矩阵、偏置向量</a:t>
                  </a: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06800" y="5446303"/>
                  <a:ext cx="3266234" cy="245674"/>
                </a:xfrm>
                <a:prstGeom prst="rect">
                  <a:avLst/>
                </a:prstGeom>
                <a:blipFill>
                  <a:blip r:embed="rId4"/>
                  <a:stretch>
                    <a:fillRect l="-2974" t="-20930" r="-1673" b="-23256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257" y="188641"/>
            <a:ext cx="3633319" cy="20111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8418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4" y="224852"/>
            <a:ext cx="278115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十二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模型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11584" y="747027"/>
            <a:ext cx="8399652" cy="1313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传统方法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处理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序列数据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文本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时，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采用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词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处理模式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逐个词往后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读取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信息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能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同时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处理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一句话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或一段文字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中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所有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词语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。无需像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那样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，每个时间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步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时刻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的计算，都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必须依赖于前一个时间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步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t-1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时刻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结果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即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识别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并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1600" u="wavyDbl" dirty="0">
                <a:solidFill>
                  <a:srgbClr val="000000"/>
                </a:solidFill>
                <a:latin typeface="+mn-ea"/>
                <a:ea typeface="+mn-ea"/>
              </a:rPr>
              <a:t>句子中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不同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重要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部分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，通过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注意力机制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聚焦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关键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信息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48072" y="2348880"/>
            <a:ext cx="8290747" cy="1270734"/>
            <a:chOff x="448072" y="2058850"/>
            <a:chExt cx="8290747" cy="12707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072" y="2125979"/>
              <a:ext cx="2345818" cy="120360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2912407" y="2058850"/>
              <a:ext cx="5826412" cy="12567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使用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RNN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或其它单向或双向变种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LSTM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GRU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等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作为解码器</a:t>
              </a:r>
              <a:endParaRPr lang="en-US" altLang="zh-CN" sz="1600" dirty="0" smtClean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268288" indent="-268288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RNN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模块每次只能输入一个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token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和前一次的隐藏状态，然后得到输出。这个时序结构使模型能得到长距离的依赖关系，但不能并行计算，因而模型效率低。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9552" y="3927230"/>
            <a:ext cx="7488832" cy="1301970"/>
            <a:chOff x="539552" y="3501008"/>
            <a:chExt cx="7488832" cy="130197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3501008"/>
              <a:ext cx="2254338" cy="130197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912407" y="3842271"/>
              <a:ext cx="5115977" cy="6668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Seq2Seq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任务：输入、输出都是序列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输出长度不确定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  <a:p>
              <a:pPr marL="268288" indent="-268288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如机器翻译中，中文翻译成英文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英文长度可能长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lang="zh-CN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短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0820" y="655752"/>
            <a:ext cx="6095396" cy="927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Seq2Seq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任务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：最常见的是使用</a:t>
            </a:r>
            <a:r>
              <a:rPr lang="en-US" altLang="zh-CN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Encoder+Decoder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模式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先将一个序列，编码成一个上下文矩阵，再使用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Decoder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解码。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将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context vector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上下文向量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作为编码器到解码器的输入</a:t>
            </a:r>
            <a:endParaRPr lang="zh-CN" altLang="en-US" sz="1600" dirty="0">
              <a:latin typeface="+mn-ea"/>
              <a:ea typeface="+mn-ea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4" y="224852"/>
            <a:ext cx="249312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Encoder-Decoder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模型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859" y="1751537"/>
            <a:ext cx="3960440" cy="1243298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57764" y="3318713"/>
            <a:ext cx="7250588" cy="2198519"/>
            <a:chOff x="420820" y="3261588"/>
            <a:chExt cx="7250588" cy="2198519"/>
          </a:xfrm>
        </p:grpSpPr>
        <p:sp>
          <p:nvSpPr>
            <p:cNvPr id="21" name="矩形 20"/>
            <p:cNvSpPr/>
            <p:nvPr/>
          </p:nvSpPr>
          <p:spPr>
            <a:xfrm>
              <a:off x="420820" y="3261588"/>
              <a:ext cx="2639012" cy="3206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Attention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注意力机制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7234" y="3717032"/>
              <a:ext cx="3143250" cy="1743075"/>
            </a:xfrm>
            <a:prstGeom prst="rect">
              <a:avLst/>
            </a:prstGeom>
          </p:spPr>
        </p:pic>
        <p:pic>
          <p:nvPicPr>
            <p:cNvPr id="24" name="20221209_22505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4719079" y="3717032"/>
              <a:ext cx="2952329" cy="174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52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4" y="224852"/>
            <a:ext cx="263713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每个词的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15397" y="728700"/>
            <a:ext cx="8326831" cy="1611953"/>
            <a:chOff x="415397" y="728700"/>
            <a:chExt cx="8326831" cy="161195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397" y="728700"/>
              <a:ext cx="3580540" cy="155042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231008" y="737650"/>
              <a:ext cx="4511220" cy="16030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每个词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的“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”，会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与整个序列中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每一个“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”计算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得分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，然后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基于得分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再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分配特征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534988" indent="-174625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query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）：要去查询的</a:t>
              </a:r>
              <a:endPara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534988" indent="-174625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Key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）：等着被查的</a:t>
              </a:r>
              <a:endPara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534988" indent="-174625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value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）：实际的特征信息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22694" y="2536846"/>
            <a:ext cx="7533682" cy="1756250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优点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参数少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：相比于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CNN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，模型复杂度更小，参数也更少，对算力要求小。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速度快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：解决了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及其变体模型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不能并行计算问题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         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每一步不依赖于上一步计算结果，实现并行处理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效果好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：解决了“长距离依赖”问题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2694" y="4509120"/>
            <a:ext cx="8399652" cy="1107996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尽管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能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一次性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处理</a:t>
            </a:r>
            <a:r>
              <a:rPr lang="zh-CN" altLang="en-US" sz="1600" u="wavyDbl" dirty="0">
                <a:solidFill>
                  <a:srgbClr val="000000"/>
                </a:solidFill>
                <a:latin typeface="+mn-ea"/>
                <a:ea typeface="+mn-ea"/>
              </a:rPr>
              <a:t>整个句子中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所有词语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无法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直接捕获</a:t>
            </a:r>
            <a:r>
              <a:rPr lang="zh-CN" altLang="en-US" sz="1600" u="wavyDbl" dirty="0">
                <a:solidFill>
                  <a:srgbClr val="000000"/>
                </a:solidFill>
                <a:latin typeface="+mn-ea"/>
                <a:ea typeface="+mn-ea"/>
              </a:rPr>
              <a:t>序列中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单词的位置信息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。因而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引入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位置编码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，如此模型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就能够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知道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---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每个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单词在句子中的具体位置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，保留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了语言的顺序性。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06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6" y="1048652"/>
            <a:ext cx="5191389" cy="3652878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5" y="224852"/>
            <a:ext cx="26642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十三、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注意力与正则化</a:t>
            </a:r>
          </a:p>
        </p:txBody>
      </p:sp>
      <p:sp>
        <p:nvSpPr>
          <p:cNvPr id="7" name="矩形 6"/>
          <p:cNvSpPr/>
          <p:nvPr/>
        </p:nvSpPr>
        <p:spPr>
          <a:xfrm>
            <a:off x="408918" y="680375"/>
            <a:ext cx="18002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、注意力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机制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5148064" y="704988"/>
            <a:ext cx="3744416" cy="141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注意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力</a:t>
            </a:r>
            <a:endParaRPr lang="en-US" altLang="zh-CN" sz="16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意识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对一定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对象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指向与集中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过程。</a:t>
            </a:r>
            <a:endParaRPr lang="en-US" altLang="zh-CN" sz="1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1047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具有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选择性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集中性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特点</a:t>
            </a:r>
            <a:endParaRPr lang="en-US" altLang="zh-CN" sz="1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1047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一切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心理过程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得以产生和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进行，必不可少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的心理属性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4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5711878" y="2204864"/>
            <a:ext cx="3108594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自然语言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中：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句子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级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篇章级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单词和单词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，因为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上下文而共同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出现</a:t>
            </a:r>
            <a:r>
              <a:rPr lang="en-US" altLang="zh-CN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共现</a:t>
            </a:r>
            <a:r>
              <a:rPr lang="en-US" altLang="zh-CN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5711878" y="4016871"/>
            <a:ext cx="3108594" cy="564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机器翻译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中：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源语言单词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目标语言单词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之间的关联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5711878" y="3260215"/>
            <a:ext cx="3108594" cy="564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图像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分析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中：在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一定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视觉区域中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视觉子块之间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空间分布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模式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464112" y="4797152"/>
            <a:ext cx="8293826" cy="52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谷歌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2017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年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提出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自注意力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self-attention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机制，计算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自然语言句子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单词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和单词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en-US" altLang="zh-CN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共现</a:t>
            </a:r>
            <a:r>
              <a:rPr lang="en-US" altLang="zh-CN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464111" y="5457031"/>
            <a:ext cx="8293826" cy="564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图示给出了由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四个单词组成的句子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项庄舞剑，意在沛公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”中，单词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意在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”与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句子中其他单词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的计算示意。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34920"/>
            <a:ext cx="2118136" cy="45416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32" y="786496"/>
            <a:ext cx="2333793" cy="2274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矩形 17"/>
          <p:cNvSpPr/>
          <p:nvPr/>
        </p:nvSpPr>
        <p:spPr bwMode="auto">
          <a:xfrm>
            <a:off x="1187624" y="1424611"/>
            <a:ext cx="3888432" cy="200775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53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5" y="138667"/>
            <a:ext cx="4706387" cy="331739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932040" y="294201"/>
            <a:ext cx="3810188" cy="2126687"/>
            <a:chOff x="4932040" y="692696"/>
            <a:chExt cx="3810188" cy="2126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1402507-CA9A-4E30-8F4D-93CE1C49D33A}"/>
                    </a:ext>
                  </a:extLst>
                </p:cNvPr>
                <p:cNvSpPr/>
                <p:nvPr/>
              </p:nvSpPr>
              <p:spPr>
                <a:xfrm>
                  <a:off x="4932040" y="692696"/>
                  <a:ext cx="3810188" cy="13247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marL="180975" indent="-180975" algn="just">
                    <a:lnSpc>
                      <a:spcPts val="21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首先生成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每个单词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内嵌</a:t>
                  </a:r>
                  <a:r>
                    <a:rPr lang="zh-CN" altLang="zh-CN" sz="1600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包含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单词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在句子中</a:t>
                  </a:r>
                  <a:r>
                    <a:rPr lang="zh-CN" altLang="zh-CN" sz="1600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位置编码向量</a:t>
                  </a:r>
                  <a:r>
                    <a:rPr lang="zh-CN" altLang="zh-CN" sz="1600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信息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记为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1≤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≤4</m:t>
                          </m:r>
                        </m:e>
                      </m:d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计算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每个单词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查询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(query)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、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键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key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和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value</a:t>
                  </a:r>
                  <a:r>
                    <a:rPr lang="en-US" altLang="zh-CN" sz="1600" dirty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：</a:t>
                  </a:r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1402507-CA9A-4E30-8F4D-93CE1C49D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692696"/>
                  <a:ext cx="3810188" cy="13247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400" t="-5046" r="-3360" b="-87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1402507-CA9A-4E30-8F4D-93CE1C49D33A}"/>
                    </a:ext>
                  </a:extLst>
                </p:cNvPr>
                <p:cNvSpPr/>
                <p:nvPr/>
              </p:nvSpPr>
              <p:spPr>
                <a:xfrm>
                  <a:off x="6012160" y="2030769"/>
                  <a:ext cx="2448272" cy="788614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180975" indent="-180975" algn="just">
                    <a:lnSpc>
                      <a:spcPts val="21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查询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𝒒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180975" indent="-180975" algn="just">
                    <a:lnSpc>
                      <a:spcPts val="21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健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180975" indent="-180975" algn="just">
                    <a:lnSpc>
                      <a:spcPts val="21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1402507-CA9A-4E30-8F4D-93CE1C49D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160" y="2030769"/>
                  <a:ext cx="2448272" cy="788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465" t="-9160" r="-495" b="-12214"/>
                  </a:stretch>
                </a:blipFill>
                <a:ln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1402507-CA9A-4E30-8F4D-93CE1C49D33A}"/>
                  </a:ext>
                </a:extLst>
              </p:cNvPr>
              <p:cNvSpPr/>
              <p:nvPr/>
            </p:nvSpPr>
            <p:spPr>
              <a:xfrm>
                <a:off x="4932040" y="2582614"/>
                <a:ext cx="3810188" cy="8848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后面可看到</a:t>
                </a:r>
                <a:r>
                  <a:rPr lang="zh-CN" altLang="en-US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𝒒</m:t>
                        </m:r>
                      </m:sup>
                    </m:sSup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sup>
                    </m:sSup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三个映射矩阵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都一样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latin typeface="+mn-ea"/>
                    <a:ea typeface="+mn-ea"/>
                  </a:rPr>
                  <a:t>也是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自注意力模型</a:t>
                </a:r>
                <a:r>
                  <a:rPr lang="zh-CN" altLang="zh-CN" sz="1600" dirty="0">
                    <a:latin typeface="+mn-ea"/>
                    <a:ea typeface="+mn-ea"/>
                  </a:rPr>
                  <a:t>需要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训练的全部参数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402507-CA9A-4E30-8F4D-93CE1C49D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582614"/>
                <a:ext cx="3810188" cy="884858"/>
              </a:xfrm>
              <a:prstGeom prst="rect">
                <a:avLst/>
              </a:prstGeom>
              <a:blipFill rotWithShape="0">
                <a:blip r:embed="rId5"/>
                <a:stretch>
                  <a:fillRect l="-2400" t="-6207" r="-3360"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1402507-CA9A-4E30-8F4D-93CE1C49D33A}"/>
                  </a:ext>
                </a:extLst>
              </p:cNvPr>
              <p:cNvSpPr/>
              <p:nvPr/>
            </p:nvSpPr>
            <p:spPr>
              <a:xfrm>
                <a:off x="218245" y="3636596"/>
                <a:ext cx="8782819" cy="5899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自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注意力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挖掘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某一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其他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单词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sz="1600" dirty="0">
                    <a:latin typeface="+mn-ea"/>
                    <a:ea typeface="+mn-ea"/>
                  </a:rPr>
                  <a:t>句子中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因为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上下文</a:t>
                </a:r>
                <a:r>
                  <a:rPr lang="en-US" altLang="zh-CN" sz="12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context</a:t>
                </a:r>
                <a:r>
                  <a:rPr lang="en-US" altLang="zh-CN" sz="12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关联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关系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,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所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具有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endPara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               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自注意力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取值大小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与其他单词之间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自注意力取值大小计算</a:t>
                </a:r>
                <a:r>
                  <a:rPr lang="zh-CN" altLang="zh-CN" sz="1600" dirty="0">
                    <a:latin typeface="+mn-ea"/>
                    <a:ea typeface="+mn-ea"/>
                  </a:rPr>
                  <a:t>为例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402507-CA9A-4E30-8F4D-93CE1C49D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45" y="3636596"/>
                <a:ext cx="8782819" cy="589905"/>
              </a:xfrm>
              <a:prstGeom prst="rect">
                <a:avLst/>
              </a:prstGeom>
              <a:blipFill rotWithShape="0">
                <a:blip r:embed="rId6"/>
                <a:stretch>
                  <a:fillRect l="-1180" t="-16667" r="-486" b="-14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1402507-CA9A-4E30-8F4D-93CE1C49D33A}"/>
                  </a:ext>
                </a:extLst>
              </p:cNvPr>
              <p:cNvSpPr/>
              <p:nvPr/>
            </p:nvSpPr>
            <p:spPr>
              <a:xfrm>
                <a:off x="412244" y="4282836"/>
                <a:ext cx="8408228" cy="17747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2000"/>
                  </a:lnSpc>
                  <a:spcAft>
                    <a:spcPts val="0"/>
                  </a:spcAft>
                </a:pPr>
                <a:r>
                  <a:rPr lang="en-US" altLang="zh-CN" sz="1400" dirty="0" smtClean="0">
                    <a:latin typeface="+mn-ea"/>
                    <a:ea typeface="+mn-ea"/>
                  </a:rPr>
                  <a:t>1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400" dirty="0">
                    <a:latin typeface="+mn-ea"/>
                    <a:ea typeface="+mn-ea"/>
                  </a:rPr>
                  <a:t>计算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对应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查询向量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𝒒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与其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他单词</a:t>
                </a:r>
                <a:r>
                  <a:rPr lang="zh-CN" altLang="zh-CN" sz="14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健向量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积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这个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4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积</a:t>
                </a:r>
                <a:r>
                  <a:rPr lang="zh-CN" altLang="zh-CN" sz="1400" dirty="0">
                    <a:latin typeface="+mn-ea"/>
                    <a:ea typeface="+mn-ea"/>
                  </a:rPr>
                  <a:t>可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作为</a:t>
                </a:r>
                <a:endParaRPr lang="en-US" altLang="zh-CN" sz="14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000"/>
                  </a:lnSpc>
                  <a:spcAft>
                    <a:spcPts val="600"/>
                  </a:spcAft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 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  <a:ea typeface="+mn-ea"/>
                  </a:rPr>
                  <a:t>与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其他单词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4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关联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度</a:t>
                </a:r>
                <a:r>
                  <a:rPr lang="en-US" altLang="zh-CN" sz="1400" dirty="0">
                    <a:latin typeface="+mn-ea"/>
                    <a:ea typeface="+mn-ea"/>
                  </a:rPr>
                  <a:t>】</a:t>
                </a:r>
                <a:endParaRPr lang="zh-CN" altLang="zh-CN" sz="1400" dirty="0">
                  <a:latin typeface="+mn-ea"/>
                  <a:ea typeface="+mn-ea"/>
                </a:endParaRPr>
              </a:p>
              <a:p>
                <a:pPr algn="just">
                  <a:lnSpc>
                    <a:spcPts val="2000"/>
                  </a:lnSpc>
                  <a:spcAft>
                    <a:spcPts val="0"/>
                  </a:spcAft>
                </a:pPr>
                <a:r>
                  <a:rPr lang="en-US" altLang="zh-CN" sz="1400" dirty="0">
                    <a:latin typeface="+mn-ea"/>
                    <a:ea typeface="+mn-ea"/>
                  </a:rPr>
                  <a:t>2</a:t>
                </a:r>
                <a:r>
                  <a:rPr lang="zh-CN" altLang="zh-CN" sz="1400" dirty="0">
                    <a:latin typeface="+mn-ea"/>
                    <a:ea typeface="+mn-ea"/>
                  </a:rPr>
                  <a:t>、对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点积结果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latin typeface="+mn-ea"/>
                    <a:ea typeface="+mn-ea"/>
                  </a:rPr>
                  <a:t>通过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r>
                  <a:rPr lang="zh-CN" altLang="zh-CN" sz="1400" dirty="0">
                    <a:latin typeface="+mn-ea"/>
                    <a:ea typeface="+mn-ea"/>
                  </a:rPr>
                  <a:t>进行</a:t>
                </a:r>
                <a:r>
                  <a:rPr lang="zh-CN" altLang="zh-CN" sz="14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归一化操作</a:t>
                </a:r>
                <a:r>
                  <a:rPr lang="zh-CN" altLang="zh-CN" sz="1400" dirty="0">
                    <a:latin typeface="+mn-ea"/>
                    <a:ea typeface="+mn-ea"/>
                  </a:rPr>
                  <a:t>，得到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1400" dirty="0">
                    <a:latin typeface="+mn-ea"/>
                    <a:ea typeface="+mn-ea"/>
                  </a:rPr>
                  <a:t>。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对于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项庄舞剑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意在沛公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”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这个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句子</a:t>
                </a:r>
                <a:r>
                  <a:rPr lang="zh-CN" altLang="zh-CN" sz="1400" dirty="0">
                    <a:latin typeface="+mn-ea"/>
                    <a:ea typeface="+mn-ea"/>
                  </a:rPr>
                  <a:t>，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</a:t>
                </a:r>
              </a:p>
              <a:p>
                <a:pPr algn="just">
                  <a:lnSpc>
                    <a:spcPts val="2000"/>
                  </a:lnSpc>
                  <a:spcAft>
                    <a:spcPts val="600"/>
                  </a:spcAft>
                </a:pPr>
                <a:r>
                  <a:rPr lang="en-US" altLang="zh-CN" sz="1400" dirty="0">
                    <a:latin typeface="+mn-ea"/>
                    <a:ea typeface="+mn-ea"/>
                  </a:rPr>
                  <a:t>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记录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了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意在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与其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所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具有的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重要</a:t>
                </a:r>
                <a:r>
                  <a:rPr lang="en-US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共现</a:t>
                </a:r>
                <a:r>
                  <a:rPr lang="en-US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程度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即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与其它每一个单词的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注意力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。</a:t>
                </a:r>
                <a:endParaRPr lang="zh-CN" altLang="zh-CN" sz="1400" dirty="0">
                  <a:latin typeface="+mn-ea"/>
                  <a:ea typeface="+mn-ea"/>
                </a:endParaRPr>
              </a:p>
              <a:p>
                <a:pPr algn="just">
                  <a:lnSpc>
                    <a:spcPts val="2000"/>
                  </a:lnSpc>
                  <a:spcAft>
                    <a:spcPts val="600"/>
                  </a:spcAft>
                </a:pPr>
                <a:r>
                  <a:rPr lang="en-US" altLang="zh-CN" sz="1400" dirty="0">
                    <a:latin typeface="+mn-ea"/>
                    <a:ea typeface="+mn-ea"/>
                  </a:rPr>
                  <a:t>3</a:t>
                </a:r>
                <a:r>
                  <a:rPr lang="zh-CN" altLang="zh-CN" sz="1400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乘以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每个单词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latin typeface="+mn-ea"/>
                    <a:ea typeface="+mn-ea"/>
                  </a:rPr>
                  <a:t>对应</a:t>
                </a:r>
                <a:r>
                  <a:rPr lang="zh-CN" altLang="zh-CN" sz="1400" dirty="0">
                    <a:latin typeface="+mn-ea"/>
                    <a:ea typeface="+mn-ea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latin typeface="+mn-ea"/>
                    <a:ea typeface="+mn-ea"/>
                  </a:rPr>
                  <a:t> 【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即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latin typeface="+mn-ea"/>
                    <a:ea typeface="+mn-ea"/>
                  </a:rPr>
                  <a:t>】</a:t>
                </a:r>
                <a:endParaRPr lang="zh-CN" altLang="zh-CN" sz="1400" dirty="0">
                  <a:latin typeface="+mn-ea"/>
                  <a:ea typeface="+mn-ea"/>
                </a:endParaRPr>
              </a:p>
              <a:p>
                <a:pPr algn="just">
                  <a:lnSpc>
                    <a:spcPts val="2000"/>
                  </a:lnSpc>
                  <a:spcAft>
                    <a:spcPts val="0"/>
                  </a:spcAft>
                </a:pPr>
                <a:r>
                  <a:rPr lang="en-US" altLang="zh-CN" sz="1400" dirty="0">
                    <a:latin typeface="+mn-ea"/>
                    <a:ea typeface="+mn-ea"/>
                  </a:rPr>
                  <a:t>4</a:t>
                </a:r>
                <a:r>
                  <a:rPr lang="zh-CN" altLang="zh-CN" sz="1400" dirty="0">
                    <a:latin typeface="+mn-ea"/>
                    <a:ea typeface="+mn-ea"/>
                  </a:rPr>
                  <a:t>、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latin typeface="+mn-ea"/>
                    <a:ea typeface="+mn-ea"/>
                  </a:rPr>
                  <a:t>进行</a:t>
                </a:r>
                <a:r>
                  <a:rPr lang="zh-CN" altLang="en-US" sz="1400" dirty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结果作为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当前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句子语境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注意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到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与其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关联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程度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。</a:t>
                </a:r>
                <a:endParaRPr lang="zh-CN" altLang="zh-CN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402507-CA9A-4E30-8F4D-93CE1C49D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4" y="4282836"/>
                <a:ext cx="8408228" cy="1774781"/>
              </a:xfrm>
              <a:prstGeom prst="rect">
                <a:avLst/>
              </a:prstGeom>
              <a:blipFill rotWithShape="0">
                <a:blip r:embed="rId7"/>
                <a:stretch>
                  <a:fillRect l="-1305" t="-4811" r="-1160" b="-32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473780" y="1619747"/>
            <a:ext cx="3548806" cy="111764"/>
            <a:chOff x="473780" y="1619747"/>
            <a:chExt cx="3548806" cy="111764"/>
          </a:xfrm>
        </p:grpSpPr>
        <p:sp>
          <p:nvSpPr>
            <p:cNvPr id="2" name="矩形 1"/>
            <p:cNvSpPr/>
            <p:nvPr/>
          </p:nvSpPr>
          <p:spPr bwMode="auto">
            <a:xfrm>
              <a:off x="473780" y="1619747"/>
              <a:ext cx="497820" cy="10907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628725" y="1619747"/>
              <a:ext cx="497820" cy="10907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755403" y="1619747"/>
              <a:ext cx="497820" cy="10907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524766" y="1622437"/>
              <a:ext cx="497820" cy="10907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9278" y="852198"/>
            <a:ext cx="3375219" cy="546172"/>
            <a:chOff x="379278" y="852198"/>
            <a:chExt cx="3375219" cy="546172"/>
          </a:xfrm>
        </p:grpSpPr>
        <p:sp>
          <p:nvSpPr>
            <p:cNvPr id="16" name="矩形 15"/>
            <p:cNvSpPr/>
            <p:nvPr/>
          </p:nvSpPr>
          <p:spPr bwMode="auto">
            <a:xfrm>
              <a:off x="1475656" y="1176325"/>
              <a:ext cx="1777567" cy="22204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79278" y="852198"/>
              <a:ext cx="3375219" cy="223073"/>
              <a:chOff x="379278" y="852198"/>
              <a:chExt cx="3375219" cy="223073"/>
            </a:xfrm>
          </p:grpSpPr>
          <p:sp>
            <p:nvSpPr>
              <p:cNvPr id="17" name="矩形 16"/>
              <p:cNvSpPr/>
              <p:nvPr/>
            </p:nvSpPr>
            <p:spPr bwMode="auto">
              <a:xfrm>
                <a:off x="379278" y="854818"/>
                <a:ext cx="232282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 bwMode="auto">
              <a:xfrm>
                <a:off x="1619672" y="852198"/>
                <a:ext cx="232282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2701690" y="852473"/>
                <a:ext cx="232282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3522215" y="859247"/>
                <a:ext cx="232282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980653" y="487318"/>
            <a:ext cx="3485929" cy="168410"/>
            <a:chOff x="980653" y="487318"/>
            <a:chExt cx="3485929" cy="168410"/>
          </a:xfrm>
        </p:grpSpPr>
        <p:sp>
          <p:nvSpPr>
            <p:cNvPr id="23" name="矩形 22"/>
            <p:cNvSpPr/>
            <p:nvPr/>
          </p:nvSpPr>
          <p:spPr bwMode="auto">
            <a:xfrm>
              <a:off x="980653" y="497043"/>
              <a:ext cx="360040" cy="13081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2058660" y="506096"/>
              <a:ext cx="360040" cy="13081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3117204" y="524910"/>
              <a:ext cx="360040" cy="13081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4106542" y="487318"/>
              <a:ext cx="360040" cy="13081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 bwMode="auto">
          <a:xfrm>
            <a:off x="3593656" y="105888"/>
            <a:ext cx="512886" cy="1827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7471972" y="5464715"/>
            <a:ext cx="1195431" cy="2812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746432" y="2870363"/>
            <a:ext cx="3456384" cy="1857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340693" y="288679"/>
            <a:ext cx="2765849" cy="301640"/>
            <a:chOff x="1340693" y="288679"/>
            <a:chExt cx="2765849" cy="301640"/>
          </a:xfrm>
        </p:grpSpPr>
        <p:cxnSp>
          <p:nvCxnSpPr>
            <p:cNvPr id="6" name="直接箭头连接符 5"/>
            <p:cNvCxnSpPr>
              <a:stCxn id="23" idx="3"/>
            </p:cNvCxnSpPr>
            <p:nvPr/>
          </p:nvCxnSpPr>
          <p:spPr bwMode="auto">
            <a:xfrm flipV="1">
              <a:off x="1340693" y="288679"/>
              <a:ext cx="2252963" cy="2737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箭头连接符 27"/>
            <p:cNvCxnSpPr>
              <a:stCxn id="24" idx="3"/>
            </p:cNvCxnSpPr>
            <p:nvPr/>
          </p:nvCxnSpPr>
          <p:spPr bwMode="auto">
            <a:xfrm flipV="1">
              <a:off x="2418700" y="312807"/>
              <a:ext cx="1289204" cy="25869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接箭头连接符 34"/>
            <p:cNvCxnSpPr>
              <a:stCxn id="25" idx="3"/>
              <a:endCxn id="30" idx="2"/>
            </p:cNvCxnSpPr>
            <p:nvPr/>
          </p:nvCxnSpPr>
          <p:spPr bwMode="auto">
            <a:xfrm flipV="1">
              <a:off x="3477244" y="288679"/>
              <a:ext cx="372855" cy="3016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接箭头连接符 36"/>
            <p:cNvCxnSpPr>
              <a:endCxn id="30" idx="2"/>
            </p:cNvCxnSpPr>
            <p:nvPr/>
          </p:nvCxnSpPr>
          <p:spPr bwMode="auto">
            <a:xfrm flipH="1" flipV="1">
              <a:off x="3850099" y="288679"/>
              <a:ext cx="256443" cy="1798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0307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0" grpId="0" animBg="1"/>
      <p:bldP spid="31" grpId="0" animBg="1"/>
      <p:bldP spid="3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4680520" cy="3299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1402507-CA9A-4E30-8F4D-93CE1C49D33A}"/>
                  </a:ext>
                </a:extLst>
              </p:cNvPr>
              <p:cNvSpPr/>
              <p:nvPr/>
            </p:nvSpPr>
            <p:spPr>
              <a:xfrm>
                <a:off x="5020296" y="180968"/>
                <a:ext cx="3800176" cy="346248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这里的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查询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𝒒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键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latin typeface="+mn-ea"/>
                    <a:ea typeface="+mn-ea"/>
                  </a:rPr>
                  <a:t>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搜索引擎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角度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理解：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查询向量</a:t>
                </a:r>
                <a:r>
                  <a:rPr lang="zh-CN" altLang="en-US" sz="1400" dirty="0">
                    <a:latin typeface="+mn-ea"/>
                    <a:ea typeface="+mn-ea"/>
                  </a:rPr>
                  <a:t>：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搜索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单词</a:t>
                </a:r>
                <a:endParaRPr lang="en-US" altLang="zh-CN" sz="14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键向量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被搜索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物品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描述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信息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如</a:t>
                </a:r>
                <a:r>
                  <a:rPr lang="zh-CN" altLang="zh-CN" sz="1400" dirty="0">
                    <a:latin typeface="+mn-ea"/>
                    <a:ea typeface="+mn-ea"/>
                  </a:rPr>
                  <a:t>标题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等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endParaRPr lang="en-US" altLang="zh-CN" sz="1400" dirty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值向量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被</a:t>
                </a:r>
                <a:r>
                  <a:rPr lang="zh-CN" altLang="zh-CN" sz="1400" dirty="0">
                    <a:latin typeface="+mn-ea"/>
                    <a:ea typeface="+mn-ea"/>
                  </a:rPr>
                  <a:t>搜索物品的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语义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内容</a:t>
                </a:r>
                <a:endParaRPr lang="en-US" altLang="zh-CN" sz="1400" dirty="0" smtClean="0">
                  <a:latin typeface="+mn-ea"/>
                  <a:ea typeface="+mn-ea"/>
                </a:endParaRPr>
              </a:p>
              <a:p>
                <a:pPr marL="180975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由此，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如下理解自注意力关联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每个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单词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自身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具有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内容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值</a:t>
                </a:r>
                <a:r>
                  <a:rPr lang="zh-CN" altLang="zh-CN" sz="1400" dirty="0">
                    <a:latin typeface="+mn-ea"/>
                    <a:ea typeface="+mn-ea"/>
                  </a:rPr>
                  <a:t>向量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表示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400" dirty="0">
                    <a:latin typeface="+mn-ea"/>
                    <a:ea typeface="+mn-ea"/>
                  </a:rPr>
                  <a:t>基础上，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给定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自然语言句子</a:t>
                </a:r>
                <a:r>
                  <a:rPr lang="zh-CN" altLang="zh-CN" sz="1400" dirty="0">
                    <a:latin typeface="+mn-ea"/>
                    <a:ea typeface="+mn-ea"/>
                  </a:rPr>
                  <a:t>，计算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给定单词</a:t>
                </a:r>
                <a:r>
                  <a:rPr lang="zh-CN" altLang="zh-CN" sz="1400" dirty="0">
                    <a:latin typeface="+mn-ea"/>
                    <a:ea typeface="+mn-ea"/>
                  </a:rPr>
                  <a:t>和句子中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其他单词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之间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归一化关联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度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。</a:t>
                </a:r>
                <a:endParaRPr lang="en-US" altLang="zh-CN" sz="14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latin typeface="+mn-ea"/>
                    <a:ea typeface="+mn-ea"/>
                  </a:rPr>
                  <a:t>利用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关联度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大小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对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每个单词的自身内容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调整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并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加权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求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zh-CN" sz="1400" dirty="0">
                    <a:latin typeface="+mn-ea"/>
                    <a:ea typeface="+mn-ea"/>
                  </a:rPr>
                  <a:t>，以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反映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每个单词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在句子中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因为上下文语义</a:t>
                </a:r>
                <a:r>
                  <a:rPr lang="zh-CN" altLang="zh-CN" sz="1400" dirty="0">
                    <a:latin typeface="+mn-ea"/>
                    <a:ea typeface="+mn-ea"/>
                  </a:rPr>
                  <a:t>而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与其他单词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自注意力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。</a:t>
                </a:r>
                <a:endParaRPr lang="zh-CN" altLang="zh-CN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51402507-CA9A-4E30-8F4D-93CE1C49D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296" y="180968"/>
                <a:ext cx="3800176" cy="3462486"/>
              </a:xfrm>
              <a:prstGeom prst="rect">
                <a:avLst/>
              </a:prstGeom>
              <a:blipFill rotWithShape="0">
                <a:blip r:embed="rId3"/>
                <a:stretch>
                  <a:fillRect l="-2568" t="-1937" r="-3210" b="-10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51402507-CA9A-4E30-8F4D-93CE1C49D33A}"/>
              </a:ext>
            </a:extLst>
          </p:cNvPr>
          <p:cNvSpPr/>
          <p:nvPr/>
        </p:nvSpPr>
        <p:spPr>
          <a:xfrm>
            <a:off x="251520" y="3770650"/>
            <a:ext cx="8640960" cy="1128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当然</a:t>
            </a:r>
            <a:r>
              <a:rPr lang="zh-CN" altLang="zh-CN" sz="1600" dirty="0">
                <a:latin typeface="+mn-ea"/>
                <a:ea typeface="+mn-ea"/>
              </a:rPr>
              <a:t>，也可引入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多头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注意力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multi-headed attention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机制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latin typeface="+mn-ea"/>
                <a:ea typeface="+mn-ea"/>
              </a:rPr>
              <a:t>从</a:t>
            </a:r>
            <a:r>
              <a:rPr lang="zh-CN" altLang="zh-CN" sz="1400" dirty="0">
                <a:latin typeface="+mn-ea"/>
                <a:ea typeface="+mn-ea"/>
              </a:rPr>
              <a:t>更多</a:t>
            </a:r>
            <a:r>
              <a:rPr lang="zh-CN" altLang="zh-CN" sz="1400" dirty="0" smtClean="0">
                <a:latin typeface="+mn-ea"/>
                <a:ea typeface="+mn-ea"/>
              </a:rPr>
              <a:t>角度挖掘</a:t>
            </a:r>
            <a:r>
              <a:rPr lang="zh-CN" altLang="en-US" sz="1400" dirty="0" smtClean="0">
                <a:latin typeface="+mn-ea"/>
                <a:ea typeface="+mn-ea"/>
              </a:rPr>
              <a:t>：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单词与其他单词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之间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概率关联</a:t>
            </a:r>
            <a:endParaRPr lang="en-US" altLang="zh-CN" sz="1400" dirty="0">
              <a:latin typeface="+mn-ea"/>
              <a:ea typeface="+mn-ea"/>
            </a:endParaRPr>
          </a:p>
          <a:p>
            <a:pPr marL="442913" indent="-171450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latin typeface="+mn-ea"/>
                <a:ea typeface="+mn-ea"/>
              </a:rPr>
              <a:t>同时</a:t>
            </a:r>
            <a:r>
              <a:rPr lang="zh-CN" altLang="zh-CN" sz="1400" dirty="0">
                <a:latin typeface="+mn-ea"/>
                <a:ea typeface="+mn-ea"/>
              </a:rPr>
              <a:t>也</a:t>
            </a:r>
            <a:r>
              <a:rPr lang="zh-CN" altLang="zh-CN" sz="1400" dirty="0" smtClean="0">
                <a:latin typeface="+mn-ea"/>
                <a:ea typeface="+mn-ea"/>
              </a:rPr>
              <a:t>应了解</a:t>
            </a:r>
            <a:r>
              <a:rPr lang="zh-CN" altLang="en-US" sz="1400" dirty="0" smtClean="0">
                <a:latin typeface="+mn-ea"/>
                <a:ea typeface="+mn-ea"/>
              </a:rPr>
              <a:t>：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单词的自注意力关联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可并行计算</a:t>
            </a:r>
            <a:r>
              <a:rPr lang="zh-CN" altLang="zh-CN" sz="1400" dirty="0">
                <a:latin typeface="+mn-ea"/>
                <a:ea typeface="+mn-ea"/>
              </a:rPr>
              <a:t>，</a:t>
            </a:r>
            <a:r>
              <a:rPr lang="zh-CN" altLang="zh-CN" sz="1400" dirty="0" smtClean="0">
                <a:latin typeface="+mn-ea"/>
                <a:ea typeface="+mn-ea"/>
              </a:rPr>
              <a:t>而</a:t>
            </a:r>
            <a:r>
              <a:rPr lang="zh-CN" altLang="en-US" sz="1400" dirty="0" smtClean="0">
                <a:latin typeface="+mn-ea"/>
                <a:ea typeface="+mn-ea"/>
              </a:rPr>
              <a:t>非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zh-CN" sz="1400" dirty="0">
                <a:latin typeface="+mn-ea"/>
                <a:ea typeface="+mn-ea"/>
              </a:rPr>
              <a:t>那样，</a:t>
            </a:r>
            <a:r>
              <a:rPr lang="zh-CN" altLang="zh-CN" sz="1400" dirty="0" smtClean="0">
                <a:latin typeface="+mn-ea"/>
                <a:ea typeface="+mn-ea"/>
              </a:rPr>
              <a:t>需通过</a:t>
            </a:r>
            <a:r>
              <a:rPr lang="zh-CN" altLang="zh-CN" sz="1400" dirty="0">
                <a:latin typeface="+mn-ea"/>
                <a:ea typeface="+mn-ea"/>
              </a:rPr>
              <a:t>自</a:t>
            </a:r>
            <a:r>
              <a:rPr lang="zh-CN" altLang="zh-CN" sz="1400" dirty="0" smtClean="0">
                <a:latin typeface="+mn-ea"/>
                <a:ea typeface="+mn-ea"/>
              </a:rPr>
              <a:t>回归方式</a:t>
            </a:r>
            <a:r>
              <a:rPr lang="zh-CN" altLang="en-US" sz="1400" dirty="0" smtClean="0">
                <a:latin typeface="+mn-ea"/>
                <a:ea typeface="+mn-ea"/>
              </a:rPr>
              <a:t>，</a:t>
            </a:r>
            <a:r>
              <a:rPr lang="zh-CN" altLang="zh-CN" sz="1400" dirty="0" smtClean="0">
                <a:latin typeface="+mn-ea"/>
                <a:ea typeface="+mn-ea"/>
              </a:rPr>
              <a:t>一</a:t>
            </a:r>
            <a:r>
              <a:rPr lang="zh-CN" altLang="zh-CN" sz="1400" dirty="0">
                <a:latin typeface="+mn-ea"/>
                <a:ea typeface="+mn-ea"/>
              </a:rPr>
              <a:t>个单词</a:t>
            </a:r>
            <a:r>
              <a:rPr lang="zh-CN" altLang="zh-CN" sz="1400" dirty="0" smtClean="0">
                <a:latin typeface="+mn-ea"/>
                <a:ea typeface="+mn-ea"/>
              </a:rPr>
              <a:t>接</a:t>
            </a:r>
            <a:endParaRPr lang="en-US" altLang="zh-CN" sz="1400" dirty="0" smtClean="0">
              <a:latin typeface="+mn-ea"/>
              <a:ea typeface="+mn-ea"/>
            </a:endParaRPr>
          </a:p>
          <a:p>
            <a:pPr marL="271463" algn="just">
              <a:lnSpc>
                <a:spcPts val="2200"/>
              </a:lnSpc>
              <a:buClr>
                <a:srgbClr val="FF0000"/>
              </a:buClr>
              <a:buSzPct val="80000"/>
            </a:pP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smtClean="0">
                <a:latin typeface="+mn-ea"/>
                <a:ea typeface="+mn-ea"/>
              </a:rPr>
              <a:t>               </a:t>
            </a:r>
            <a:r>
              <a:rPr lang="zh-CN" altLang="zh-CN" sz="1400" dirty="0" smtClean="0">
                <a:latin typeface="+mn-ea"/>
                <a:ea typeface="+mn-ea"/>
              </a:rPr>
              <a:t>一</a:t>
            </a:r>
            <a:r>
              <a:rPr lang="zh-CN" altLang="zh-CN" sz="1400" dirty="0">
                <a:latin typeface="+mn-ea"/>
                <a:ea typeface="+mn-ea"/>
              </a:rPr>
              <a:t>个</a:t>
            </a:r>
            <a:r>
              <a:rPr lang="zh-CN" altLang="zh-CN" sz="1400" dirty="0" smtClean="0">
                <a:latin typeface="+mn-ea"/>
                <a:ea typeface="+mn-ea"/>
              </a:rPr>
              <a:t>单词</a:t>
            </a:r>
            <a:r>
              <a:rPr lang="zh-CN" altLang="en-US" sz="1400" dirty="0" smtClean="0">
                <a:latin typeface="+mn-ea"/>
                <a:ea typeface="+mn-ea"/>
              </a:rPr>
              <a:t>的串行</a:t>
            </a:r>
            <a:r>
              <a:rPr lang="zh-CN" altLang="zh-CN" sz="1400" dirty="0" smtClean="0">
                <a:latin typeface="+mn-ea"/>
                <a:ea typeface="+mn-ea"/>
              </a:rPr>
              <a:t>处理。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402507-CA9A-4E30-8F4D-93CE1C49D33A}"/>
              </a:ext>
            </a:extLst>
          </p:cNvPr>
          <p:cNvSpPr/>
          <p:nvPr/>
        </p:nvSpPr>
        <p:spPr>
          <a:xfrm>
            <a:off x="251520" y="4958665"/>
            <a:ext cx="8568952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  <a:ea typeface="+mn-ea"/>
              </a:rPr>
              <a:t>当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计算得到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其他单词</a:t>
            </a:r>
            <a:r>
              <a:rPr lang="zh-CN" altLang="zh-CN" sz="1600" dirty="0" smtClean="0">
                <a:latin typeface="+mn-ea"/>
                <a:ea typeface="+mn-ea"/>
              </a:rPr>
              <a:t>形成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自注意力关联</a:t>
            </a:r>
            <a:r>
              <a:rPr lang="zh-CN" altLang="zh-CN" sz="1600" dirty="0">
                <a:latin typeface="+mn-ea"/>
                <a:ea typeface="+mn-ea"/>
              </a:rPr>
              <a:t>后，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zh-CN" sz="1600" dirty="0">
                <a:latin typeface="+mn-ea"/>
                <a:ea typeface="+mn-ea"/>
              </a:rPr>
              <a:t>再将这些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自注意力关联</a:t>
            </a:r>
            <a:r>
              <a:rPr lang="zh-CN" altLang="zh-CN" sz="1600" dirty="0">
                <a:latin typeface="+mn-ea"/>
                <a:ea typeface="+mn-ea"/>
              </a:rPr>
              <a:t>通过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前向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神经网络</a:t>
            </a:r>
            <a:r>
              <a:rPr lang="zh-CN" altLang="zh-CN" sz="1600" dirty="0" smtClean="0">
                <a:latin typeface="+mn-ea"/>
                <a:ea typeface="+mn-ea"/>
              </a:rPr>
              <a:t>进行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非线性映射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引入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非线性变换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能</a:t>
            </a:r>
            <a:r>
              <a:rPr lang="zh-CN" altLang="zh-CN" sz="1600" dirty="0">
                <a:latin typeface="+mn-ea"/>
                <a:ea typeface="+mn-ea"/>
              </a:rPr>
              <a:t>帮助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捕捉到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更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丰富的特征和语义信息</a:t>
            </a:r>
            <a:r>
              <a:rPr lang="zh-CN" altLang="zh-CN" sz="1600" dirty="0">
                <a:latin typeface="+mn-ea"/>
                <a:ea typeface="+mn-ea"/>
              </a:rPr>
              <a:t>，有助于</a:t>
            </a:r>
            <a:r>
              <a:rPr lang="zh-CN" altLang="zh-CN" sz="1600" u="wavyDbl" dirty="0">
                <a:latin typeface="+mn-ea"/>
                <a:ea typeface="+mn-ea"/>
              </a:rPr>
              <a:t>提高模型的表达</a:t>
            </a:r>
            <a:r>
              <a:rPr lang="zh-CN" altLang="zh-CN" sz="1600" u="wavyDbl" dirty="0" smtClean="0">
                <a:latin typeface="+mn-ea"/>
                <a:ea typeface="+mn-ea"/>
              </a:rPr>
              <a:t>能力</a:t>
            </a:r>
            <a:r>
              <a:rPr lang="zh-CN" altLang="zh-CN" sz="1600" dirty="0" smtClean="0">
                <a:latin typeface="+mn-ea"/>
                <a:ea typeface="+mn-ea"/>
              </a:rPr>
              <a:t>（</a:t>
            </a:r>
            <a:r>
              <a:rPr lang="zh-CN" altLang="zh-CN" sz="1600" dirty="0">
                <a:latin typeface="+mn-ea"/>
                <a:ea typeface="+mn-ea"/>
              </a:rPr>
              <a:t>如更好捕获单词和单词之间</a:t>
            </a:r>
            <a:r>
              <a:rPr lang="zh-CN" altLang="zh-CN" sz="1600" dirty="0" smtClean="0">
                <a:latin typeface="+mn-ea"/>
                <a:ea typeface="+mn-ea"/>
              </a:rPr>
              <a:t>复杂的</a:t>
            </a:r>
            <a:r>
              <a:rPr lang="zh-CN" altLang="zh-CN" sz="1600" dirty="0">
                <a:latin typeface="+mn-ea"/>
                <a:ea typeface="+mn-ea"/>
              </a:rPr>
              <a:t>共现概率）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475656" y="1277904"/>
            <a:ext cx="1944216" cy="2343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617608" y="215296"/>
            <a:ext cx="504056" cy="2343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900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24357" y="242958"/>
            <a:ext cx="228231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、神经网络正则化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D7629A-C409-49AA-B315-866790FB6A8D}"/>
              </a:ext>
            </a:extLst>
          </p:cNvPr>
          <p:cNvSpPr/>
          <p:nvPr/>
        </p:nvSpPr>
        <p:spPr>
          <a:xfrm>
            <a:off x="350960" y="728196"/>
            <a:ext cx="8490708" cy="961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深度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多层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结构复杂、参数众多</a:t>
            </a:r>
            <a:r>
              <a:rPr lang="zh-CN" altLang="en-US" dirty="0">
                <a:latin typeface="+mn-ea"/>
                <a:ea typeface="+mn-ea"/>
              </a:rPr>
              <a:t>，很容易造成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过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拟合</a:t>
            </a:r>
            <a:r>
              <a:rPr lang="zh-CN" altLang="en-US" dirty="0" smtClean="0">
                <a:latin typeface="+mn-ea"/>
                <a:ea typeface="+mn-ea"/>
              </a:rPr>
              <a:t>。因此，为缓解</a:t>
            </a:r>
            <a:r>
              <a:rPr lang="zh-CN" altLang="en-US" dirty="0">
                <a:latin typeface="+mn-ea"/>
                <a:ea typeface="+mn-ea"/>
              </a:rPr>
              <a:t>神经网络在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训练过程中</a:t>
            </a:r>
            <a:r>
              <a:rPr lang="zh-CN" altLang="en-US" u="wavyDbl" dirty="0" smtClean="0">
                <a:latin typeface="+mn-ea"/>
                <a:ea typeface="+mn-ea"/>
              </a:rPr>
              <a:t>出现过</a:t>
            </a:r>
            <a:r>
              <a:rPr lang="zh-CN" altLang="en-US" u="wavyDbl" dirty="0">
                <a:latin typeface="+mn-ea"/>
                <a:ea typeface="+mn-ea"/>
              </a:rPr>
              <a:t>拟合现象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需采取</a:t>
            </a:r>
            <a:r>
              <a:rPr lang="zh-CN" altLang="en-US" dirty="0">
                <a:latin typeface="+mn-ea"/>
                <a:ea typeface="+mn-ea"/>
              </a:rPr>
              <a:t>一些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正则化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技术</a:t>
            </a:r>
            <a:r>
              <a:rPr lang="zh-CN" altLang="en-US" dirty="0" smtClean="0">
                <a:latin typeface="+mn-ea"/>
                <a:ea typeface="+mn-ea"/>
              </a:rPr>
              <a:t>，提升</a:t>
            </a:r>
            <a:r>
              <a:rPr lang="zh-CN" altLang="en-US" dirty="0">
                <a:latin typeface="+mn-ea"/>
                <a:ea typeface="+mn-ea"/>
              </a:rPr>
              <a:t>神经网络的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泛化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能力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generalization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5" y="1853214"/>
            <a:ext cx="2081225" cy="294393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F2BF4FA-36AE-4B45-B28B-355FD2B1DC46}"/>
              </a:ext>
            </a:extLst>
          </p:cNvPr>
          <p:cNvSpPr/>
          <p:nvPr/>
        </p:nvSpPr>
        <p:spPr>
          <a:xfrm>
            <a:off x="2555776" y="1784974"/>
            <a:ext cx="6336704" cy="3757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Dropout</a:t>
            </a:r>
            <a:r>
              <a:rPr lang="zh-CN" altLang="en-US" dirty="0">
                <a:latin typeface="+mn-ea"/>
                <a:ea typeface="+mn-ea"/>
              </a:rPr>
              <a:t>：指在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训练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en-US" dirty="0" smtClean="0">
                <a:latin typeface="+mn-ea"/>
                <a:ea typeface="+mn-ea"/>
              </a:rPr>
              <a:t>过程中，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随机丢掉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部分神经元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en-US" u="wavyDbl" dirty="0" smtClean="0">
                <a:latin typeface="+mn-ea"/>
                <a:ea typeface="+mn-ea"/>
              </a:rPr>
              <a:t>降低</a:t>
            </a:r>
            <a:r>
              <a:rPr lang="zh-CN" altLang="en-US" u="wavyDbl" dirty="0">
                <a:latin typeface="+mn-ea"/>
                <a:ea typeface="+mn-ea"/>
              </a:rPr>
              <a:t>神经网络的复杂度</a:t>
            </a:r>
            <a:r>
              <a:rPr lang="zh-CN" altLang="en-US" dirty="0" smtClean="0">
                <a:latin typeface="+mn-ea"/>
                <a:ea typeface="+mn-ea"/>
              </a:rPr>
              <a:t>，防止出现过</a:t>
            </a:r>
            <a:r>
              <a:rPr lang="zh-CN" altLang="en-US" dirty="0">
                <a:latin typeface="+mn-ea"/>
                <a:ea typeface="+mn-ea"/>
              </a:rPr>
              <a:t>拟合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447675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Dropout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实现方法</a:t>
            </a:r>
            <a:r>
              <a:rPr lang="zh-CN" altLang="en-US" dirty="0">
                <a:latin typeface="+mn-ea"/>
                <a:ea typeface="+mn-ea"/>
              </a:rPr>
              <a:t>很简单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920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在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每次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迭代训练</a:t>
            </a:r>
            <a:r>
              <a:rPr lang="zh-CN" altLang="en-US" sz="1600" dirty="0">
                <a:latin typeface="+mn-ea"/>
                <a:ea typeface="+mn-ea"/>
              </a:rPr>
              <a:t>中，以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一定概率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随机屏蔽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每一层中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若干神经元</a:t>
            </a:r>
            <a:r>
              <a:rPr lang="zh-CN" altLang="en-US" sz="1600" dirty="0">
                <a:latin typeface="+mn-ea"/>
                <a:ea typeface="+mn-ea"/>
              </a:rPr>
              <a:t>，用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余下神经元构成的网络</a:t>
            </a:r>
            <a:r>
              <a:rPr lang="zh-CN" altLang="en-US" sz="1600" u="wavyDbl" dirty="0">
                <a:latin typeface="+mn-ea"/>
                <a:ea typeface="+mn-ea"/>
              </a:rPr>
              <a:t>继续训练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批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归一化</a:t>
            </a:r>
            <a:r>
              <a:rPr lang="en-US" altLang="zh-CN" sz="1200" dirty="0" smtClean="0">
                <a:latin typeface="+mn-ea"/>
              </a:rPr>
              <a:t>(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en-US" altLang="zh-CN" sz="1200" dirty="0" smtClean="0">
                <a:latin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：通过</a:t>
            </a:r>
            <a:r>
              <a:rPr lang="zh-CN" altLang="en-US" sz="1600" dirty="0">
                <a:latin typeface="+mn-ea"/>
                <a:ea typeface="+mn-ea"/>
              </a:rPr>
              <a:t>规范化手段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将</a:t>
            </a:r>
            <a:r>
              <a:rPr lang="zh-CN" altLang="en-US" sz="1600" dirty="0" smtClean="0">
                <a:latin typeface="+mn-ea"/>
                <a:ea typeface="+mn-ea"/>
              </a:rPr>
              <a:t>神经网络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每层中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任意神经元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的输入值分布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改为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“均值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为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、方差为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”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标准正态分布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偏移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较大的分布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强制映射为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标准正态分布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9750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经过</a:t>
            </a:r>
            <a:r>
              <a:rPr lang="zh-CN" altLang="en-US" sz="1600" dirty="0">
                <a:latin typeface="+mn-ea"/>
                <a:ea typeface="+mn-ea"/>
              </a:rPr>
              <a:t>批归一化处理，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激活函数的输入值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被映射到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非线性函数梯度较大的区域</a:t>
            </a:r>
            <a:r>
              <a:rPr lang="zh-CN" altLang="en-US" sz="1600" dirty="0" smtClean="0">
                <a:latin typeface="+mn-ea"/>
                <a:ea typeface="+mn-ea"/>
              </a:rPr>
              <a:t>，即通过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变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en-US" sz="1600" dirty="0" smtClean="0">
                <a:latin typeface="+mn-ea"/>
                <a:ea typeface="+mn-ea"/>
              </a:rPr>
              <a:t>克服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梯度消失问题</a:t>
            </a:r>
            <a:r>
              <a:rPr lang="zh-CN" altLang="en-US" sz="1600" dirty="0">
                <a:latin typeface="+mn-ea"/>
                <a:ea typeface="+mn-ea"/>
              </a:rPr>
              <a:t>，进而加快收敛速度。</a:t>
            </a:r>
            <a:endParaRPr lang="en-US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01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458075" y="251595"/>
                <a:ext cx="166242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  <a:ea typeface="+mn-ea"/>
                  </a:rPr>
                  <a:t>正则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化</a:t>
                </a:r>
                <a:endParaRPr lang="zh-CN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5" y="251595"/>
                <a:ext cx="1662420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5128" t="-29412" r="-4396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420820" y="733641"/>
                <a:ext cx="8352928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对于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具有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个训练数据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,…,(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)}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神经网络</a:t>
                </a:r>
                <a:r>
                  <a:rPr lang="zh-CN" altLang="zh-CN" sz="1600" dirty="0">
                    <a:latin typeface="+mn-ea"/>
                    <a:ea typeface="+mn-ea"/>
                  </a:rPr>
                  <a:t>，其中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6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分别为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输入样本</a:t>
                </a:r>
                <a:r>
                  <a:rPr lang="zh-CN" altLang="zh-CN" sz="1600" dirty="0">
                    <a:latin typeface="+mn-ea"/>
                    <a:ea typeface="+mn-ea"/>
                  </a:rPr>
                  <a:t>及其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对应的标签</a:t>
                </a:r>
                <a:r>
                  <a:rPr lang="zh-CN" altLang="zh-CN" sz="1600" dirty="0">
                    <a:latin typeface="+mn-ea"/>
                    <a:ea typeface="+mn-ea"/>
                  </a:rPr>
                  <a:t>。加入正则化项后，神经网络的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zh-CN" sz="1600" dirty="0">
                    <a:latin typeface="+mn-ea"/>
                    <a:ea typeface="+mn-ea"/>
                  </a:rPr>
                  <a:t>一般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可表示：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733641"/>
                <a:ext cx="8352928" cy="692497"/>
              </a:xfrm>
              <a:prstGeom prst="rect">
                <a:avLst/>
              </a:prstGeom>
              <a:blipFill rotWithShape="0">
                <a:blip r:embed="rId3"/>
                <a:stretch>
                  <a:fillRect l="-1095" t="-1754" r="-1533"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10" y="1556792"/>
            <a:ext cx="4670428" cy="603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2246310" y="2276872"/>
                <a:ext cx="4896544" cy="84638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2200"/>
                  </a:lnSpc>
                  <a:spcAft>
                    <a:spcPts val="0"/>
                  </a:spcAft>
                </a:pP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其中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参数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时</a:t>
                </a:r>
                <a:r>
                  <a:rPr lang="zh-CN" altLang="zh-CN" sz="1600" dirty="0">
                    <a:latin typeface="+mn-ea"/>
                    <a:ea typeface="+mn-ea"/>
                  </a:rPr>
                  <a:t>神经网络对输入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预测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200"/>
                  </a:lnSpc>
                  <a:spcAft>
                    <a:spcPts val="0"/>
                  </a:spcAft>
                </a:pPr>
                <a:r>
                  <a:rPr lang="en-US" altLang="zh-CN" sz="1600" b="1" dirty="0" smtClean="0">
                    <a:ea typeface="+mn-ea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𝜱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正</a:t>
                </a:r>
                <a:r>
                  <a:rPr lang="zh-CN" altLang="zh-CN" sz="1600" dirty="0">
                    <a:latin typeface="+mn-ea"/>
                    <a:ea typeface="+mn-ea"/>
                  </a:rPr>
                  <a:t>则化项（又称惩罚项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200"/>
                  </a:lnSpc>
                  <a:spcAft>
                    <a:spcPts val="0"/>
                  </a:spcAft>
                </a:pPr>
                <a:r>
                  <a:rPr lang="en-US" altLang="zh-CN" sz="1600" b="1" dirty="0" smtClean="0">
                    <a:ea typeface="+mn-ea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𝝀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正</a:t>
                </a:r>
                <a:r>
                  <a:rPr lang="zh-CN" altLang="zh-CN" sz="1600" dirty="0">
                    <a:latin typeface="+mn-ea"/>
                    <a:ea typeface="+mn-ea"/>
                  </a:rPr>
                  <a:t>则项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权重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10" y="2276872"/>
                <a:ext cx="4896544" cy="846386"/>
              </a:xfrm>
              <a:prstGeom prst="rect">
                <a:avLst/>
              </a:prstGeom>
              <a:blipFill rotWithShape="0">
                <a:blip r:embed="rId5"/>
                <a:stretch>
                  <a:fillRect l="-2357" t="-7143" r="-993" b="-928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420820" y="3429000"/>
                <a:ext cx="8352928" cy="64120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正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则化项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𝜱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一般用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形式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表示</a:t>
                </a:r>
                <a:r>
                  <a:rPr lang="zh-CN" altLang="zh-CN" sz="1600" dirty="0">
                    <a:latin typeface="+mn-ea"/>
                    <a:ea typeface="+mn-ea"/>
                  </a:rPr>
                  <a:t>。假设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神经网络模型</a:t>
                </a:r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参数数目为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，则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参数的范数形式</a:t>
                </a:r>
                <a:r>
                  <a:rPr lang="zh-CN" altLang="zh-CN" sz="1600" dirty="0">
                    <a:latin typeface="+mn-ea"/>
                    <a:ea typeface="+mn-ea"/>
                  </a:rPr>
                  <a:t>主要有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429000"/>
                <a:ext cx="8352928" cy="641201"/>
              </a:xfrm>
              <a:prstGeom prst="rect">
                <a:avLst/>
              </a:prstGeom>
              <a:blipFill rotWithShape="0">
                <a:blip r:embed="rId6"/>
                <a:stretch>
                  <a:fillRect l="-1241" t="-12381" r="-87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611560" y="4149080"/>
                <a:ext cx="8352928" cy="18081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数学表示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𝑾</m:t>
                            </m:r>
                          </m:e>
                        </m:d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</m:sup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𝕀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  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[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≠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]</m:t>
                        </m:r>
                      </m:e>
                    </m:nary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其中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𝕀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指示函数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若</a:t>
                </a:r>
                <a:r>
                  <a:rPr lang="zh-CN" altLang="zh-CN" sz="1600" dirty="0">
                    <a:latin typeface="+mn-ea"/>
                    <a:ea typeface="+mn-ea"/>
                  </a:rPr>
                  <a:t>括号内表达式为真，函数值为</a:t>
                </a:r>
                <a:r>
                  <a:rPr lang="en-US" altLang="zh-CN" sz="1600" dirty="0">
                    <a:latin typeface="+mn-ea"/>
                    <a:ea typeface="+mn-ea"/>
                  </a:rPr>
                  <a:t>1</a:t>
                </a:r>
                <a:r>
                  <a:rPr lang="zh-CN" altLang="zh-CN" sz="1600" dirty="0">
                    <a:latin typeface="+mn-ea"/>
                    <a:ea typeface="+mn-ea"/>
                  </a:rPr>
                  <a:t>，反之为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0</a:t>
                </a:r>
                <a:r>
                  <a:rPr lang="en-US" altLang="zh-CN" sz="1600" dirty="0">
                    <a:latin typeface="+mn-ea"/>
                    <a:ea typeface="+mn-ea"/>
                  </a:rPr>
                  <a:t>)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因此，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>
                    <a:latin typeface="+mn-ea"/>
                    <a:ea typeface="+mn-ea"/>
                  </a:rPr>
                  <a:t>指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模型参数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非零元素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个数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latin typeface="+mn-ea"/>
                    <a:ea typeface="+mn-ea"/>
                  </a:rPr>
                  <a:t>实现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稀疏化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但由于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范数正则化</a:t>
                </a:r>
                <a:r>
                  <a:rPr lang="zh-CN" altLang="zh-CN" sz="1600" dirty="0">
                    <a:latin typeface="+mn-ea"/>
                    <a:ea typeface="+mn-ea"/>
                  </a:rPr>
                  <a:t>是一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个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NP Hard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问题，难求解，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因而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一般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不用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49080"/>
                <a:ext cx="8352928" cy="1808187"/>
              </a:xfrm>
              <a:prstGeom prst="rect">
                <a:avLst/>
              </a:prstGeom>
              <a:blipFill rotWithShape="0">
                <a:blip r:embed="rId7"/>
                <a:stretch>
                  <a:fillRect l="-1240" t="-29054" r="-1459" b="-3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1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611560" y="1844824"/>
                <a:ext cx="5597468" cy="11821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数学表示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𝑾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</m:e>
                    </m:nary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533400" indent="-1714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各个元素的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绝对值之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和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533400" indent="-1714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也称为</a:t>
                </a:r>
                <a:r>
                  <a:rPr lang="en-US" altLang="zh-CN" sz="1600" dirty="0"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稀疏规则算子</a:t>
                </a:r>
                <a:r>
                  <a:rPr lang="en-US" altLang="zh-CN" sz="1600" dirty="0">
                    <a:latin typeface="+mn-ea"/>
                    <a:ea typeface="+mn-ea"/>
                  </a:rPr>
                  <a:t>”</a:t>
                </a:r>
                <a:r>
                  <a:rPr lang="zh-CN" altLang="zh-CN" sz="1600" dirty="0">
                    <a:latin typeface="+mn-ea"/>
                    <a:ea typeface="+mn-ea"/>
                  </a:rPr>
                  <a:t>（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Lasso regularization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）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5597468" cy="1182183"/>
              </a:xfrm>
              <a:prstGeom prst="rect">
                <a:avLst/>
              </a:prstGeom>
              <a:blipFill rotWithShape="0">
                <a:blip r:embed="rId2"/>
                <a:stretch>
                  <a:fillRect l="-1850" t="-31959" r="-1850" b="-6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611560" y="3303828"/>
                <a:ext cx="4229316" cy="12148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范数</a:t>
                </a:r>
                <a:r>
                  <a:rPr lang="zh-CN" altLang="zh-CN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数学表示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𝑾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naryPr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533400" indent="-1714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各个元素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平方和的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开方</a:t>
                </a:r>
                <a:endParaRPr lang="zh-CN" altLang="zh-CN" sz="1600" u="wavyDbl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03828"/>
                <a:ext cx="4229316" cy="1214884"/>
              </a:xfrm>
              <a:prstGeom prst="rect">
                <a:avLst/>
              </a:prstGeom>
              <a:blipFill rotWithShape="0">
                <a:blip r:embed="rId3"/>
                <a:stretch>
                  <a:fillRect b="-6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67544" y="1529084"/>
            <a:ext cx="820267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AA15EDD-17E8-41A2-8438-9BF013800155}"/>
              </a:ext>
            </a:extLst>
          </p:cNvPr>
          <p:cNvSpPr/>
          <p:nvPr/>
        </p:nvSpPr>
        <p:spPr>
          <a:xfrm>
            <a:off x="611560" y="3356992"/>
            <a:ext cx="7488832" cy="1513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说明</a:t>
            </a:r>
            <a:endParaRPr lang="en-US" altLang="zh-CN" dirty="0" smtClean="0">
              <a:latin typeface="+mn-ea"/>
              <a:ea typeface="+mn-ea"/>
            </a:endParaRPr>
          </a:p>
          <a:p>
            <a:pPr marL="534988" indent="-174625" algn="just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可通过</a:t>
            </a:r>
            <a:r>
              <a:rPr lang="zh-CN" altLang="en-US" dirty="0" smtClean="0">
                <a:latin typeface="+mn-ea"/>
                <a:ea typeface="+mn-ea"/>
              </a:rPr>
              <a:t>此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计算方式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模拟神经元</a:t>
            </a:r>
            <a:r>
              <a:rPr lang="zh-CN" altLang="zh-CN" dirty="0">
                <a:latin typeface="+mn-ea"/>
                <a:ea typeface="+mn-ea"/>
              </a:rPr>
              <a:t>对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输入信号</a:t>
            </a:r>
            <a:r>
              <a:rPr lang="zh-CN" altLang="zh-CN" dirty="0">
                <a:latin typeface="+mn-ea"/>
                <a:ea typeface="+mn-ea"/>
              </a:rPr>
              <a:t>进行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抑制</a:t>
            </a:r>
            <a:r>
              <a:rPr lang="zh-CN" altLang="zh-CN" dirty="0">
                <a:latin typeface="+mn-ea"/>
                <a:ea typeface="+mn-ea"/>
              </a:rPr>
              <a:t>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兴奋</a:t>
            </a:r>
            <a:r>
              <a:rPr lang="zh-CN" altLang="zh-CN" dirty="0">
                <a:latin typeface="+mn-ea"/>
                <a:ea typeface="+mn-ea"/>
              </a:rPr>
              <a:t>的机制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  <a:p>
            <a:pPr marL="534988" indent="-174625" algn="just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若干</a:t>
            </a:r>
            <a:r>
              <a:rPr lang="zh-CN" altLang="zh-CN" dirty="0">
                <a:latin typeface="+mn-ea"/>
                <a:ea typeface="+mn-ea"/>
              </a:rPr>
              <a:t>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MP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神经元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</a:rPr>
              <a:t>前后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相连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latin typeface="+mn-ea"/>
                <a:ea typeface="+mn-ea"/>
              </a:rPr>
              <a:t>就</a:t>
            </a:r>
            <a:r>
              <a:rPr lang="zh-CN" altLang="zh-CN" dirty="0">
                <a:latin typeface="+mn-ea"/>
                <a:ea typeface="+mn-ea"/>
              </a:rPr>
              <a:t>构成了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最早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神经网络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雏形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  <a:p>
            <a:pPr marL="534988" indent="-174625" algn="just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MP</a:t>
            </a:r>
            <a:r>
              <a:rPr lang="zh-CN" altLang="zh-CN" dirty="0">
                <a:latin typeface="+mn-ea"/>
                <a:ea typeface="+mn-ea"/>
              </a:rPr>
              <a:t>神经元模型虽简单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</a:rPr>
              <a:t>但</a:t>
            </a:r>
            <a:r>
              <a:rPr lang="zh-CN" altLang="en-US" dirty="0" smtClean="0">
                <a:latin typeface="+mn-ea"/>
                <a:ea typeface="+mn-ea"/>
              </a:rPr>
              <a:t>奠定</a:t>
            </a:r>
            <a:r>
              <a:rPr lang="zh-CN" altLang="zh-CN" dirty="0" smtClean="0">
                <a:latin typeface="+mn-ea"/>
                <a:ea typeface="+mn-ea"/>
              </a:rPr>
              <a:t>了</a:t>
            </a:r>
            <a:r>
              <a:rPr lang="zh-CN" altLang="zh-CN" dirty="0">
                <a:latin typeface="+mn-ea"/>
                <a:ea typeface="+mn-ea"/>
              </a:rPr>
              <a:t>建立</a:t>
            </a:r>
            <a:r>
              <a:rPr lang="zh-CN" altLang="zh-CN" dirty="0" smtClean="0">
                <a:latin typeface="+mn-ea"/>
                <a:ea typeface="+mn-ea"/>
              </a:rPr>
              <a:t>神经网络的</a:t>
            </a:r>
            <a:r>
              <a:rPr lang="zh-CN" altLang="en-US" dirty="0" smtClean="0">
                <a:latin typeface="+mn-ea"/>
                <a:ea typeface="+mn-ea"/>
              </a:rPr>
              <a:t>基石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zh-CN" altLang="zh-CN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4599299" y="1286929"/>
                <a:ext cx="4129065" cy="1493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对于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任何输入数据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1≤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</a:rPr>
                  <a:t>通过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MP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zh-CN" altLang="zh-CN" dirty="0">
                    <a:latin typeface="+mn-ea"/>
                    <a:ea typeface="+mn-ea"/>
                  </a:rPr>
                  <a:t>可</a:t>
                </a:r>
                <a:r>
                  <a:rPr lang="zh-CN" altLang="zh-CN" dirty="0" smtClean="0">
                    <a:latin typeface="+mn-ea"/>
                    <a:ea typeface="+mn-ea"/>
                  </a:rPr>
                  <a:t>得到</a:t>
                </a:r>
                <a:r>
                  <a:rPr lang="zh-CN" altLang="en-US" dirty="0" smtClean="0">
                    <a:latin typeface="+mn-ea"/>
                    <a:ea typeface="+mn-ea"/>
                  </a:rPr>
                  <a:t>“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或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输出结果</a:t>
                </a:r>
                <a:r>
                  <a:rPr lang="zh-CN" altLang="zh-CN" dirty="0">
                    <a:latin typeface="+mn-ea"/>
                    <a:ea typeface="+mn-ea"/>
                  </a:rPr>
                  <a:t>，也就是</a:t>
                </a:r>
                <a:r>
                  <a:rPr lang="zh-CN" altLang="zh-CN" dirty="0" smtClean="0">
                    <a:latin typeface="+mn-ea"/>
                    <a:ea typeface="+mn-ea"/>
                  </a:rPr>
                  <a:t>实现将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分类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到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或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两个类别中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latin typeface="+mn-ea"/>
                    <a:ea typeface="+mn-ea"/>
                  </a:rPr>
                  <a:t>解决</a:t>
                </a:r>
                <a:r>
                  <a:rPr lang="zh-CN" altLang="zh-CN" u="wavyDbl" dirty="0" smtClean="0">
                    <a:latin typeface="+mn-ea"/>
                    <a:ea typeface="+mn-ea"/>
                  </a:rPr>
                  <a:t>二</a:t>
                </a:r>
                <a:r>
                  <a:rPr lang="zh-CN" altLang="zh-CN" u="wavyDbl" dirty="0">
                    <a:latin typeface="+mn-ea"/>
                    <a:ea typeface="+mn-ea"/>
                  </a:rPr>
                  <a:t>分类问题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99" y="1286929"/>
                <a:ext cx="4129065" cy="1493999"/>
              </a:xfrm>
              <a:prstGeom prst="rect">
                <a:avLst/>
              </a:prstGeom>
              <a:blipFill>
                <a:blip r:embed="rId2"/>
                <a:stretch>
                  <a:fillRect l="-2507" t="-2041" r="-3392" b="-8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333477" y="836712"/>
            <a:ext cx="4131755" cy="2099848"/>
            <a:chOff x="333477" y="319631"/>
            <a:chExt cx="4131755" cy="2099848"/>
          </a:xfrm>
        </p:grpSpPr>
        <p:grpSp>
          <p:nvGrpSpPr>
            <p:cNvPr id="9" name="组合 8"/>
            <p:cNvGrpSpPr/>
            <p:nvPr/>
          </p:nvGrpSpPr>
          <p:grpSpPr>
            <a:xfrm>
              <a:off x="333477" y="319631"/>
              <a:ext cx="4131755" cy="2099848"/>
              <a:chOff x="333477" y="319631"/>
              <a:chExt cx="4131755" cy="2099848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477" y="319631"/>
                <a:ext cx="4131755" cy="181322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9712" y="1844824"/>
                <a:ext cx="1191256" cy="574655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</p:grpSp>
        <p:cxnSp>
          <p:nvCxnSpPr>
            <p:cNvPr id="10" name="直接箭头连接符 9"/>
            <p:cNvCxnSpPr/>
            <p:nvPr/>
          </p:nvCxnSpPr>
          <p:spPr bwMode="auto">
            <a:xfrm>
              <a:off x="1619672" y="548680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620279" y="398831"/>
                  <a:ext cx="2228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279" y="398831"/>
                  <a:ext cx="2228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444" r="-22222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914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04173" y="252011"/>
            <a:ext cx="5677836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dirty="0"/>
              <a:t>十三、深度学习在自然语言和计算机视觉中的应用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57734"/>
            <a:ext cx="3268069" cy="356886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496915-B4D4-4889-9D78-95DC7BC41061}"/>
              </a:ext>
            </a:extLst>
          </p:cNvPr>
          <p:cNvSpPr/>
          <p:nvPr/>
        </p:nvSpPr>
        <p:spPr>
          <a:xfrm>
            <a:off x="3628808" y="757734"/>
            <a:ext cx="5084858" cy="13465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基于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规则和统计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自然语言传统方法</a:t>
            </a:r>
            <a:r>
              <a:rPr lang="zh-CN" altLang="en-US" sz="1600" dirty="0">
                <a:latin typeface="+mn-ea"/>
                <a:ea typeface="+mn-ea"/>
              </a:rPr>
              <a:t>中，通常将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>
                <a:latin typeface="+mn-ea"/>
                <a:ea typeface="+mn-ea"/>
              </a:rPr>
              <a:t>视为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独立符号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为表达</a:t>
            </a:r>
            <a:r>
              <a:rPr lang="zh-CN" altLang="en-US" sz="1600" dirty="0">
                <a:latin typeface="+mn-ea"/>
                <a:ea typeface="+mn-ea"/>
              </a:rPr>
              <a:t>文本，“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袋模型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bag </a:t>
            </a:r>
            <a:r>
              <a:rPr lang="en-US" altLang="zh-CN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words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”被采用。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但该模型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忽略了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文本单词之间的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zh-CN" altLang="en-US" sz="1600" dirty="0">
                <a:latin typeface="+mn-ea"/>
                <a:ea typeface="+mn-ea"/>
              </a:rPr>
              <a:t>，仅仅将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文本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看作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单词集合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忽略</a:t>
            </a:r>
            <a:r>
              <a:rPr lang="zh-CN" altLang="en-US" sz="1600" dirty="0">
                <a:latin typeface="+mn-ea"/>
                <a:ea typeface="+mn-ea"/>
              </a:rPr>
              <a:t>了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单词之间的先后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次序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496915-B4D4-4889-9D78-95DC7BC41061}"/>
              </a:ext>
            </a:extLst>
          </p:cNvPr>
          <p:cNvSpPr/>
          <p:nvPr/>
        </p:nvSpPr>
        <p:spPr>
          <a:xfrm>
            <a:off x="3628807" y="2204864"/>
            <a:ext cx="5113421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袋模型</a:t>
            </a:r>
            <a:r>
              <a:rPr lang="zh-CN" altLang="en-US" sz="1600" dirty="0">
                <a:latin typeface="+mn-ea"/>
                <a:ea typeface="+mn-ea"/>
              </a:rPr>
              <a:t>中，一个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>
                <a:latin typeface="+mn-ea"/>
                <a:ea typeface="+mn-ea"/>
              </a:rPr>
              <a:t>按照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词典序</a:t>
            </a:r>
            <a:r>
              <a:rPr lang="zh-CN" altLang="en-US" sz="1600" dirty="0">
                <a:latin typeface="+mn-ea"/>
                <a:ea typeface="+mn-ea"/>
              </a:rPr>
              <a:t>被表示为一个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词典维数大小的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one-hot vector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向量中，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该单词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对应位置</a:t>
            </a:r>
            <a:r>
              <a:rPr lang="zh-CN" altLang="en-US" sz="1600" dirty="0" smtClean="0">
                <a:latin typeface="+mn-ea"/>
                <a:ea typeface="+mn-ea"/>
              </a:rPr>
              <a:t>，按照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其在文档中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</a:rPr>
              <a:t>出现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与否</a:t>
            </a:r>
            <a:r>
              <a:rPr lang="zh-CN" altLang="en-US" sz="1600" dirty="0" smtClean="0">
                <a:latin typeface="+mn-ea"/>
                <a:ea typeface="+mn-ea"/>
              </a:rPr>
              <a:t>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取值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为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1/0</a:t>
            </a:r>
            <a:r>
              <a:rPr lang="zh-CN" altLang="en-US" sz="1600" dirty="0" smtClean="0">
                <a:latin typeface="+mn-ea"/>
                <a:ea typeface="+mn-ea"/>
              </a:rPr>
              <a:t>”。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600" dirty="0" smtClean="0">
                <a:latin typeface="+mn-ea"/>
                <a:ea typeface="+mn-ea"/>
              </a:rPr>
              <a:t>：该</a:t>
            </a:r>
            <a:r>
              <a:rPr lang="zh-CN" altLang="en-US" sz="1600" dirty="0">
                <a:latin typeface="+mn-ea"/>
                <a:ea typeface="+mn-ea"/>
              </a:rPr>
              <a:t>单词在文档中</a:t>
            </a:r>
            <a:r>
              <a:rPr lang="zh-CN" altLang="en-US" sz="1600" dirty="0" smtClean="0">
                <a:latin typeface="+mn-ea"/>
                <a:ea typeface="+mn-ea"/>
              </a:rPr>
              <a:t>出现；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+mn-ea"/>
                <a:ea typeface="+mn-ea"/>
              </a:rPr>
              <a:t>：没有出现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如图）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每个单词</a:t>
            </a:r>
            <a:r>
              <a:rPr lang="zh-CN" altLang="en-US" sz="1600" dirty="0" smtClean="0">
                <a:latin typeface="+mn-ea"/>
                <a:ea typeface="+mn-ea"/>
              </a:rPr>
              <a:t>表示为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单词向量</a:t>
            </a:r>
            <a:r>
              <a:rPr lang="zh-CN" altLang="en-US" sz="1600" dirty="0">
                <a:latin typeface="+mn-ea"/>
                <a:ea typeface="+mn-ea"/>
              </a:rPr>
              <a:t>后，一些与自然语言相关的</a:t>
            </a:r>
            <a:r>
              <a:rPr lang="zh-CN" altLang="en-US" sz="1600" dirty="0" smtClean="0">
                <a:latin typeface="+mn-ea"/>
                <a:ea typeface="+mn-ea"/>
              </a:rPr>
              <a:t>工作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</a:t>
            </a:r>
            <a:r>
              <a:rPr lang="zh-CN" altLang="en-US" sz="1600" dirty="0">
                <a:latin typeface="+mn-ea"/>
                <a:ea typeface="+mn-ea"/>
              </a:rPr>
              <a:t>聚类、同义词计算、主题</a:t>
            </a:r>
            <a:r>
              <a:rPr lang="zh-CN" altLang="en-US" sz="1600" dirty="0" smtClean="0">
                <a:latin typeface="+mn-ea"/>
                <a:ea typeface="+mn-ea"/>
              </a:rPr>
              <a:t>挖掘</a:t>
            </a:r>
            <a:r>
              <a:rPr lang="en-US" altLang="zh-CN" sz="1600" dirty="0" smtClean="0">
                <a:latin typeface="+mn-ea"/>
                <a:ea typeface="+mn-ea"/>
              </a:rPr>
              <a:t>…)</a:t>
            </a:r>
            <a:r>
              <a:rPr lang="zh-CN" altLang="en-US" sz="1600" dirty="0" smtClean="0">
                <a:latin typeface="+mn-ea"/>
                <a:ea typeface="+mn-ea"/>
              </a:rPr>
              <a:t>就可以</a:t>
            </a:r>
            <a:r>
              <a:rPr lang="zh-CN" altLang="en-US" sz="1600" dirty="0">
                <a:latin typeface="+mn-ea"/>
                <a:ea typeface="+mn-ea"/>
              </a:rPr>
              <a:t>依次开展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5496915-B4D4-4889-9D78-95DC7BC41061}"/>
                  </a:ext>
                </a:extLst>
              </p:cNvPr>
              <p:cNvSpPr/>
              <p:nvPr/>
            </p:nvSpPr>
            <p:spPr>
              <a:xfrm>
                <a:off x="467987" y="4468367"/>
                <a:ext cx="8274241" cy="166314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为刻画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不同单词之间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语义相关性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，希望</a:t>
                </a:r>
                <a:r>
                  <a:rPr lang="zh-CN" altLang="zh-CN" sz="1600" dirty="0">
                    <a:latin typeface="+mn-ea"/>
                    <a:ea typeface="+mn-ea"/>
                  </a:rPr>
                  <a:t>使用一种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分布式向量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表达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distributed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vector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representation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latin typeface="+mn-ea"/>
                    <a:ea typeface="+mn-ea"/>
                  </a:rPr>
                  <a:t>不同单词进行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利用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深度学习模型</a:t>
                </a:r>
                <a:r>
                  <a:rPr lang="zh-CN" altLang="zh-CN" sz="1600" dirty="0">
                    <a:latin typeface="+mn-ea"/>
                    <a:ea typeface="+mn-ea"/>
                  </a:rPr>
                  <a:t>，可将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每个单词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表征为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600" b="1" i="1" u="wavyDbl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维实数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的分布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式向量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如此，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文本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内容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分析</a:t>
                </a:r>
                <a:r>
                  <a:rPr lang="zh-CN" altLang="zh-CN" sz="1600" dirty="0">
                    <a:latin typeface="+mn-ea"/>
                    <a:ea typeface="+mn-ea"/>
                  </a:rPr>
                  <a:t>简化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维向量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空间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运算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两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个单词</a:t>
                </a:r>
                <a:r>
                  <a:rPr lang="zh-CN" altLang="zh-CN" sz="1600" dirty="0">
                    <a:latin typeface="+mn-ea"/>
                    <a:ea typeface="+mn-ea"/>
                  </a:rPr>
                  <a:t>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空间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计算结果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可用</a:t>
                </a:r>
                <a:r>
                  <a:rPr lang="zh-CN" altLang="zh-CN" sz="1600" dirty="0">
                    <a:latin typeface="+mn-ea"/>
                    <a:ea typeface="+mn-ea"/>
                  </a:rPr>
                  <a:t>来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衡量</a:t>
                </a:r>
                <a:r>
                  <a:rPr lang="zh-CN" altLang="zh-CN" sz="1600" dirty="0">
                    <a:latin typeface="+mn-ea"/>
                    <a:ea typeface="+mn-ea"/>
                  </a:rPr>
                  <a:t>这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两个单词之间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相似度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深度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学习算法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生成每个单词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向量表达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词向量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Word2Vec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比较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经典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5496915-B4D4-4889-9D78-95DC7BC41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87" y="4468367"/>
                <a:ext cx="8274241" cy="1663148"/>
              </a:xfrm>
              <a:prstGeom prst="rect">
                <a:avLst/>
              </a:prstGeom>
              <a:blipFill rotWithShape="0">
                <a:blip r:embed="rId3"/>
                <a:stretch>
                  <a:fillRect l="-1179" t="-3663" r="-1326" b="-6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1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40605" y="233905"/>
            <a:ext cx="499549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/>
              <a:t>深度学习在自然语言中</a:t>
            </a:r>
            <a:r>
              <a:rPr lang="zh-CN" altLang="en-US" sz="2000" dirty="0" smtClean="0"/>
              <a:t>应用一</a:t>
            </a:r>
            <a:r>
              <a:rPr lang="zh-CN" altLang="en-US" sz="2000" dirty="0"/>
              <a:t>：词向量生成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7" y="695935"/>
            <a:ext cx="4591681" cy="262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0A89A2-1783-41E0-9BA2-B2BF42B7E4B3}"/>
                  </a:ext>
                </a:extLst>
              </p:cNvPr>
              <p:cNvSpPr/>
              <p:nvPr/>
            </p:nvSpPr>
            <p:spPr>
              <a:xfrm>
                <a:off x="5004048" y="703966"/>
                <a:ext cx="3738180" cy="58227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4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>
                    <a:latin typeface="+mn-ea"/>
                    <a:ea typeface="+mn-ea"/>
                  </a:rPr>
                  <a:t>假设词典中有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个不同的单词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，考虑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如何生成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个单词的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维词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如图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D0A89A2-1783-41E0-9BA2-B2BF42B7E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703966"/>
                <a:ext cx="3738180" cy="582275"/>
              </a:xfrm>
              <a:prstGeom prst="rect">
                <a:avLst/>
              </a:prstGeom>
              <a:blipFill rotWithShape="0">
                <a:blip r:embed="rId3"/>
                <a:stretch>
                  <a:fillRect l="-2610" t="-6250" r="-3263" b="-19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5004048" y="1412776"/>
            <a:ext cx="3888432" cy="1763178"/>
            <a:chOff x="5004048" y="1412776"/>
            <a:chExt cx="3888432" cy="1763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AD0A89A2-1783-41E0-9BA2-B2BF42B7E4B3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3738180" cy="56425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0975" indent="-180975" algn="just">
                    <a:lnSpc>
                      <a:spcPts val="23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latin typeface="+mn-ea"/>
                      <a:ea typeface="+mn-ea"/>
                    </a:rPr>
                    <a:t>首先，将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</a:t>
                  </a:r>
                  <a:r>
                    <a:rPr lang="en-US" altLang="zh-CN" sz="1600" i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k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单词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表示成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维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one-hot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：</a:t>
                  </a:r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D0A89A2-1783-41E0-9BA2-B2BF42B7E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8" y="1412776"/>
                  <a:ext cx="3738180" cy="5642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10" t="-9783" r="-3263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/>
            <p:cNvGrpSpPr/>
            <p:nvPr/>
          </p:nvGrpSpPr>
          <p:grpSpPr>
            <a:xfrm>
              <a:off x="5292080" y="2060848"/>
              <a:ext cx="3600400" cy="1115106"/>
              <a:chOff x="5292080" y="2060848"/>
              <a:chExt cx="3600400" cy="111510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2080" y="2060848"/>
                <a:ext cx="3471280" cy="78507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AD0A89A2-1783-41E0-9BA2-B2BF42B7E4B3}"/>
                      </a:ext>
                    </a:extLst>
                  </p:cNvPr>
                  <p:cNvSpPr/>
                  <p:nvPr/>
                </p:nvSpPr>
                <p:spPr>
                  <a:xfrm>
                    <a:off x="6300192" y="2929733"/>
                    <a:ext cx="2592288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+mn-ea"/>
                            </a:rPr>
                            <m:t>式</m:t>
                          </m:r>
                          <m:r>
                            <m:rPr>
                              <m:nor/>
                            </m:rPr>
                            <a:rPr lang="zh-CN" altLang="en-US" sz="1600" smtClean="0">
                              <a:latin typeface="+mn-ea"/>
                              <a:ea typeface="+mn-ea"/>
                            </a:rPr>
                            <m:t>中</m:t>
                          </m:r>
                          <m:r>
                            <a:rPr lang="zh-CN" altLang="en-US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sz="1600" smtClean="0">
                              <a:solidFill>
                                <a:srgbClr val="FF0000"/>
                              </a:solidFill>
                              <a:latin typeface="+mn-ea"/>
                              <a:ea typeface="+mn-ea"/>
                            </a:rPr>
                            <m:t>星号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“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∗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”</m:t>
                          </m:r>
                          <m:r>
                            <m:rPr>
                              <m:nor/>
                            </m:rPr>
                            <a:rPr lang="zh-CN" altLang="en-US" sz="1600">
                              <a:latin typeface="+mn-ea"/>
                              <a:ea typeface="+mn-ea"/>
                            </a:rPr>
                            <m:t>表示</m:t>
                          </m:r>
                          <m:r>
                            <m:rPr>
                              <m:nor/>
                            </m:rPr>
                            <a:rPr lang="zh-CN" altLang="en-US" sz="1600" smtClean="0">
                              <a:solidFill>
                                <a:srgbClr val="FF0000"/>
                              </a:solidFill>
                              <a:latin typeface="+mn-ea"/>
                              <a:ea typeface="+mn-ea"/>
                            </a:rPr>
                            <m:t>预测值</m:t>
                          </m:r>
                          <m:r>
                            <m:rPr>
                              <m:nor/>
                            </m:rPr>
                            <a:rPr lang="zh-CN" altLang="en-US" sz="1600">
                              <a:latin typeface="+mn-ea"/>
                              <a:ea typeface="+mn-ea"/>
                            </a:rPr>
                            <m:t>。</m:t>
                          </m:r>
                        </m:oMath>
                      </m:oMathPara>
                    </a14:m>
                    <a:endParaRPr lang="zh-CN" altLang="zh-CN" sz="1600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AD0A89A2-1783-41E0-9BA2-B2BF42B7E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192" y="2929733"/>
                    <a:ext cx="2592288" cy="24622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756" t="-7500" r="-1174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组合 17"/>
          <p:cNvGrpSpPr/>
          <p:nvPr/>
        </p:nvGrpSpPr>
        <p:grpSpPr>
          <a:xfrm>
            <a:off x="420820" y="3429000"/>
            <a:ext cx="7175516" cy="1030804"/>
            <a:chOff x="420820" y="3370096"/>
            <a:chExt cx="7175516" cy="1030804"/>
          </a:xfrm>
        </p:grpSpPr>
        <p:grpSp>
          <p:nvGrpSpPr>
            <p:cNvPr id="15" name="组合 14"/>
            <p:cNvGrpSpPr/>
            <p:nvPr/>
          </p:nvGrpSpPr>
          <p:grpSpPr>
            <a:xfrm>
              <a:off x="420820" y="3370096"/>
              <a:ext cx="6959281" cy="652892"/>
              <a:chOff x="420820" y="3370096"/>
              <a:chExt cx="6959281" cy="6528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AD0A89A2-1783-41E0-9BA2-B2BF42B7E4B3}"/>
                      </a:ext>
                    </a:extLst>
                  </p:cNvPr>
                  <p:cNvSpPr/>
                  <p:nvPr/>
                </p:nvSpPr>
                <p:spPr>
                  <a:xfrm>
                    <a:off x="420820" y="3573432"/>
                    <a:ext cx="4583228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271463" indent="-271463" algn="just"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1600">
                            <a:latin typeface="+mn-ea"/>
                            <a:ea typeface="+mn-ea"/>
                          </a:rPr>
                          <m:t>对上式</m:t>
                        </m:r>
                        <m:r>
                          <m:rPr>
                            <m:nor/>
                          </m:rPr>
                          <a:rPr lang="zh-CN" altLang="en-US" sz="160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m:t>取相反数</m:t>
                        </m:r>
                        <m:r>
                          <m:rPr>
                            <m:nor/>
                          </m:rPr>
                          <a:rPr lang="zh-CN" altLang="en-US" sz="1600">
                            <a:latin typeface="+mn-ea"/>
                            <a:ea typeface="+mn-ea"/>
                          </a:rPr>
                          <m:t>，令其最小，则得到</m:t>
                        </m:r>
                        <m:r>
                          <m:rPr>
                            <m:nor/>
                          </m:rPr>
                          <a:rPr lang="zh-CN" altLang="en-US" sz="1600" smtClea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损失函数</m:t>
                        </m:r>
                        <m:r>
                          <m:rPr>
                            <m:nor/>
                          </m:rPr>
                          <a:rPr lang="zh-CN" altLang="en-US" sz="1600">
                            <a:latin typeface="+mn-ea"/>
                            <a:ea typeface="+mn-ea"/>
                          </a:rPr>
                          <m:t>：</m:t>
                        </m:r>
                      </m:oMath>
                    </a14:m>
                    <a:endParaRPr lang="zh-CN" altLang="zh-CN" sz="1600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AD0A89A2-1783-41E0-9BA2-B2BF42B7E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820" y="3573432"/>
                    <a:ext cx="4583228" cy="24622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995" t="-10000" r="-798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6961" y="3370096"/>
                <a:ext cx="2063140" cy="65289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AD0A89A2-1783-41E0-9BA2-B2BF42B7E4B3}"/>
                    </a:ext>
                  </a:extLst>
                </p:cNvPr>
                <p:cNvSpPr/>
                <p:nvPr/>
              </p:nvSpPr>
              <p:spPr>
                <a:xfrm>
                  <a:off x="719780" y="4119861"/>
                  <a:ext cx="6876556" cy="28103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600" dirty="0" smtClean="0">
                      <a:ea typeface="+mn-ea"/>
                    </a:rPr>
                    <a:t>如此，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>
                          <a:latin typeface="+mn-ea"/>
                          <a:ea typeface="+mn-ea"/>
                        </a:rPr>
                        <m:t>就可利用</m:t>
                      </m:r>
                      <m:r>
                        <m:rPr>
                          <m:nor/>
                        </m:rPr>
                        <a:rPr lang="zh-CN" altLang="en-US" sz="16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m:t>梯度下降</m:t>
                      </m:r>
                      <m:r>
                        <m:rPr>
                          <m:nor/>
                        </m:rPr>
                        <a:rPr lang="zh-CN" altLang="en-US" sz="1600">
                          <a:latin typeface="+mn-ea"/>
                          <a:ea typeface="+mn-ea"/>
                        </a:rPr>
                        <m:t>和</m:t>
                      </m:r>
                      <m:r>
                        <m:rPr>
                          <m:nor/>
                        </m:rPr>
                        <a:rPr lang="zh-CN" altLang="en-US" sz="16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m:t>误差</m:t>
                      </m:r>
                      <m:r>
                        <a:rPr lang="zh-CN" alt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反</m:t>
                      </m:r>
                      <m:r>
                        <m:rPr>
                          <m:nor/>
                        </m:rPr>
                        <a:rPr lang="zh-CN" altLang="en-US" sz="16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m:t>向传播</m:t>
                      </m:r>
                      <m:r>
                        <a:rPr lang="zh-CN" alt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，</m:t>
                      </m:r>
                      <m:r>
                        <m:rPr>
                          <m:nor/>
                        </m:rPr>
                        <a:rPr lang="zh-CN" altLang="en-US" sz="160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m:t>优化训练参数</m:t>
                      </m:r>
                      <m:sSub>
                        <m:sSubPr>
                          <m:ctrlPr>
                            <a:rPr lang="zh-CN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𝑽</m:t>
                          </m:r>
                          <m:r>
                            <a:rPr lang="en-US" altLang="zh-CN" sz="1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×</m:t>
                          </m:r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𝑵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600">
                          <a:latin typeface="+mn-ea"/>
                          <a:ea typeface="+mn-ea"/>
                        </a:rPr>
                        <m:t>和</m:t>
                      </m:r>
                      <m:sSubSup>
                        <m:sSubSupPr>
                          <m:ctrlPr>
                            <a:rPr lang="zh-CN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𝑵</m:t>
                          </m:r>
                          <m:r>
                            <a:rPr lang="en-US" altLang="zh-CN" sz="1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×</m:t>
                          </m:r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𝑽</m:t>
                          </m:r>
                        </m:sub>
                        <m:sup>
                          <m:r>
                            <a:rPr lang="en-US" altLang="zh-CN" sz="1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sz="1600">
                          <a:latin typeface="+mn-ea"/>
                          <a:ea typeface="+mn-ea"/>
                        </a:rPr>
                        <m:t>。</m:t>
                      </m:r>
                    </m:oMath>
                  </a14:m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D0A89A2-1783-41E0-9BA2-B2BF42B7E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780" y="4119861"/>
                  <a:ext cx="6876556" cy="2810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330" t="-12766" r="-355" b="-382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AD0A89A2-1783-41E0-9BA2-B2BF42B7E4B3}"/>
              </a:ext>
            </a:extLst>
          </p:cNvPr>
          <p:cNvSpPr/>
          <p:nvPr/>
        </p:nvSpPr>
        <p:spPr>
          <a:xfrm>
            <a:off x="420820" y="4653136"/>
            <a:ext cx="8167523" cy="111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通常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Word2Vec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zh-CN" sz="1600" dirty="0">
                <a:latin typeface="+mn-ea"/>
                <a:ea typeface="+mn-ea"/>
              </a:rPr>
              <a:t>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两种训练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模式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宋体" panose="02010600030101010101" pitchFamily="2" charset="-122"/>
              </a:rPr>
              <a:t>① 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CBoW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Continuous Bag-of-Words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根据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某个单词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所处的上下文单词</a:t>
            </a:r>
            <a:r>
              <a:rPr lang="zh-CN" altLang="zh-CN" sz="1600" dirty="0">
                <a:latin typeface="+mn-ea"/>
                <a:ea typeface="+mn-ea"/>
              </a:rPr>
              <a:t>来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预测该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endParaRPr lang="en-US" altLang="zh-CN" sz="1600" dirty="0">
              <a:latin typeface="+mn-ea"/>
              <a:ea typeface="+mn-ea"/>
            </a:endParaRPr>
          </a:p>
          <a:p>
            <a:pPr marL="442913" indent="-17145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宋体" panose="02010600030101010101" pitchFamily="2" charset="-122"/>
              </a:rPr>
              <a:t>② 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Skip-gram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利用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分别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预测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该单词的上下文单词</a:t>
            </a:r>
            <a:r>
              <a:rPr lang="zh-CN" altLang="zh-CN" sz="1600" dirty="0">
                <a:latin typeface="+mn-ea"/>
                <a:ea typeface="+mn-ea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27633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0" y="764704"/>
            <a:ext cx="3770395" cy="288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D0A89A2-1783-41E0-9BA2-B2BF42B7E4B3}"/>
                  </a:ext>
                </a:extLst>
              </p:cNvPr>
              <p:cNvSpPr/>
              <p:nvPr/>
            </p:nvSpPr>
            <p:spPr>
              <a:xfrm>
                <a:off x="4129580" y="719855"/>
                <a:ext cx="4608512" cy="10016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zh-CN" dirty="0" smtClean="0">
                    <a:latin typeface="+mn-ea"/>
                    <a:ea typeface="+mn-ea"/>
                  </a:rPr>
                  <a:t>图</a:t>
                </a:r>
                <a:r>
                  <a:rPr lang="zh-CN" altLang="en-US" dirty="0">
                    <a:latin typeface="+mn-ea"/>
                    <a:ea typeface="+mn-ea"/>
                  </a:rPr>
                  <a:t>示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基于</a:t>
                </a:r>
                <a:r>
                  <a:rPr lang="en-US" altLang="zh-CN" dirty="0" err="1" smtClean="0">
                    <a:latin typeface="+mn-ea"/>
                    <a:ea typeface="+mn-ea"/>
                  </a:rPr>
                  <a:t>CBoW</a:t>
                </a:r>
                <a:r>
                  <a:rPr lang="zh-CN" altLang="en-US" dirty="0" smtClean="0">
                    <a:latin typeface="+mn-ea"/>
                    <a:ea typeface="+mn-ea"/>
                  </a:rPr>
                  <a:t>模型</a:t>
                </a:r>
                <a:r>
                  <a:rPr lang="zh-CN" altLang="zh-CN" dirty="0" smtClean="0">
                    <a:latin typeface="+mn-ea"/>
                    <a:ea typeface="+mn-ea"/>
                  </a:rPr>
                  <a:t>得到</a:t>
                </a:r>
                <a:r>
                  <a:rPr lang="zh-CN" altLang="zh-CN" dirty="0">
                    <a:latin typeface="+mn-ea"/>
                    <a:ea typeface="+mn-ea"/>
                  </a:rPr>
                  <a:t>词向量的</a:t>
                </a:r>
                <a:r>
                  <a:rPr lang="zh-CN" altLang="zh-CN" dirty="0" smtClean="0">
                    <a:latin typeface="+mn-ea"/>
                    <a:ea typeface="+mn-ea"/>
                  </a:rPr>
                  <a:t>示意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2913" indent="-171450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latin typeface="+mn-ea"/>
                    <a:ea typeface="+mn-ea"/>
                  </a:rPr>
                  <a:t>给出</a:t>
                </a:r>
                <a:r>
                  <a:rPr lang="zh-CN" altLang="en-US" dirty="0" smtClean="0">
                    <a:latin typeface="+mn-ea"/>
                    <a:ea typeface="+mn-ea"/>
                  </a:rPr>
                  <a:t>一个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包含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𝒄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个单词的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句子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71463" algn="just"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b="1" dirty="0" smtClean="0">
                    <a:ea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D0A89A2-1783-41E0-9BA2-B2BF42B7E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80" y="719855"/>
                <a:ext cx="4608512" cy="1001684"/>
              </a:xfrm>
              <a:prstGeom prst="rect">
                <a:avLst/>
              </a:prstGeom>
              <a:blipFill rotWithShape="0">
                <a:blip r:embed="rId3"/>
                <a:stretch>
                  <a:fillRect l="-2249" t="-6098" b="-11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4409878" y="1928263"/>
            <a:ext cx="4410594" cy="1673670"/>
            <a:chOff x="4409878" y="1928263"/>
            <a:chExt cx="4410594" cy="1673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AD0A89A2-1783-41E0-9BA2-B2BF42B7E4B3}"/>
                    </a:ext>
                  </a:extLst>
                </p:cNvPr>
                <p:cNvSpPr/>
                <p:nvPr/>
              </p:nvSpPr>
              <p:spPr>
                <a:xfrm>
                  <a:off x="4409878" y="1928263"/>
                  <a:ext cx="4410594" cy="11406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0975" indent="-180975" algn="just">
                    <a:lnSpc>
                      <a:spcPts val="23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en-US" altLang="zh-CN" sz="1600" dirty="0" err="1" smtClean="0">
                      <a:latin typeface="+mn-ea"/>
                      <a:ea typeface="+mn-ea"/>
                    </a:rPr>
                    <a:t>CBoW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模型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，可用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前序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𝒌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和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后续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𝒄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𝒌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一起来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。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每个输入单词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仍然是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</m:oMath>
                  </a14:m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维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可以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是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one-hot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表达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隐式编码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为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每个输入单词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所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对应编码的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均值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：</a:t>
                  </a:r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D0A89A2-1783-41E0-9BA2-B2BF42B7E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9878" y="1928263"/>
                  <a:ext cx="4410594" cy="11406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72" t="-4278" r="-2762" b="-10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2883" y="3212976"/>
              <a:ext cx="3582502" cy="38895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D0A89A2-1783-41E0-9BA2-B2BF42B7E4B3}"/>
                  </a:ext>
                </a:extLst>
              </p:cNvPr>
              <p:cNvSpPr/>
              <p:nvPr/>
            </p:nvSpPr>
            <p:spPr>
              <a:xfrm>
                <a:off x="420820" y="3892550"/>
                <a:ext cx="8403010" cy="119263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对于</a:t>
                </a:r>
                <a:r>
                  <a:rPr lang="zh-CN" altLang="zh-CN" dirty="0">
                    <a:latin typeface="+mn-ea"/>
                    <a:ea typeface="+mn-ea"/>
                  </a:rPr>
                  <a:t>计算得到的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隐式编码</a:t>
                </a:r>
                <a:r>
                  <a:rPr lang="zh-CN" altLang="zh-CN" dirty="0">
                    <a:latin typeface="+mn-ea"/>
                    <a:ea typeface="+mn-ea"/>
                  </a:rPr>
                  <a:t>，要求其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归一化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zh-CN" altLang="zh-CN" dirty="0">
                    <a:latin typeface="+mn-ea"/>
                    <a:ea typeface="+mn-ea"/>
                  </a:rPr>
                  <a:t>中，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所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zh-CN" dirty="0" smtClean="0">
                    <a:latin typeface="+mn-ea"/>
                    <a:ea typeface="+mn-ea"/>
                  </a:rPr>
                  <a:t>即</a:t>
                </a:r>
                <a:r>
                  <a:rPr lang="zh-CN" altLang="zh-CN" dirty="0">
                    <a:latin typeface="+mn-ea"/>
                    <a:ea typeface="+mn-ea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上下文</a:t>
                </a:r>
                <a:r>
                  <a:rPr lang="zh-CN" altLang="zh-CN" dirty="0">
                    <a:latin typeface="+mn-ea"/>
                    <a:ea typeface="+mn-ea"/>
                  </a:rPr>
                  <a:t>来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180975" indent="-180975" algn="just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定义</a:t>
                </a:r>
                <a:r>
                  <a:rPr lang="zh-CN" altLang="zh-CN" dirty="0">
                    <a:latin typeface="+mn-ea"/>
                    <a:ea typeface="+mn-ea"/>
                  </a:rPr>
                  <a:t>好相应的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zh-CN" dirty="0">
                    <a:latin typeface="+mn-ea"/>
                    <a:ea typeface="+mn-ea"/>
                  </a:rPr>
                  <a:t>，可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训练得到</a:t>
                </a:r>
                <a:r>
                  <a:rPr lang="zh-CN" altLang="zh-CN" dirty="0"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𝑽</m:t>
                        </m:r>
                        <m:r>
                          <a:rPr lang="en-US" altLang="zh-C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𝑽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D0A89A2-1783-41E0-9BA2-B2BF42B7E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892550"/>
                <a:ext cx="8403010" cy="1192634"/>
              </a:xfrm>
              <a:prstGeom prst="rect">
                <a:avLst/>
              </a:prstGeom>
              <a:blipFill rotWithShape="0">
                <a:blip r:embed="rId6"/>
                <a:stretch>
                  <a:fillRect l="-1234" t="-4103" r="-174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8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31748" y="262423"/>
            <a:ext cx="568863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深度学习在自然语言中应用：图像分类与目标定位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20" y="728492"/>
            <a:ext cx="4582628" cy="23762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6A95B0D-12DA-4621-9162-D3D4705036BA}"/>
              </a:ext>
            </a:extLst>
          </p:cNvPr>
          <p:cNvSpPr/>
          <p:nvPr/>
        </p:nvSpPr>
        <p:spPr>
          <a:xfrm>
            <a:off x="5094162" y="710386"/>
            <a:ext cx="3744416" cy="24109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图像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分类和目标定位</a:t>
            </a:r>
            <a:r>
              <a:rPr lang="zh-CN" altLang="zh-CN" sz="1600" dirty="0">
                <a:latin typeface="+mn-ea"/>
                <a:ea typeface="+mn-ea"/>
              </a:rPr>
              <a:t>过程中，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单次目标检测模型</a:t>
            </a:r>
            <a:r>
              <a:rPr lang="zh-CN" altLang="zh-CN" sz="1600" dirty="0">
                <a:latin typeface="+mn-ea"/>
                <a:ea typeface="+mn-ea"/>
              </a:rPr>
              <a:t>不仅要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检测物体位置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同时</a:t>
            </a:r>
            <a:r>
              <a:rPr lang="zh-CN" altLang="zh-CN" sz="1600" dirty="0" smtClean="0">
                <a:latin typeface="+mn-ea"/>
                <a:ea typeface="+mn-ea"/>
              </a:rPr>
              <a:t>也</a:t>
            </a:r>
            <a:r>
              <a:rPr lang="zh-CN" altLang="zh-CN" sz="1600" dirty="0">
                <a:latin typeface="+mn-ea"/>
                <a:ea typeface="+mn-ea"/>
              </a:rPr>
              <a:t>要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判断物体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的类别标签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因此</a:t>
            </a:r>
            <a:r>
              <a:rPr lang="zh-CN" altLang="zh-CN" sz="1600" dirty="0">
                <a:latin typeface="+mn-ea"/>
                <a:ea typeface="+mn-ea"/>
              </a:rPr>
              <a:t>，图像分类和目标定位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需要同时完成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位置判断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物体识别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两</a:t>
            </a:r>
            <a:r>
              <a:rPr lang="zh-CN" altLang="zh-CN" sz="1600" dirty="0">
                <a:latin typeface="+mn-ea"/>
                <a:ea typeface="+mn-ea"/>
              </a:rPr>
              <a:t>个</a:t>
            </a:r>
            <a:r>
              <a:rPr lang="zh-CN" altLang="zh-CN" sz="1600" dirty="0" smtClean="0">
                <a:latin typeface="+mn-ea"/>
                <a:ea typeface="+mn-ea"/>
              </a:rPr>
              <a:t>任务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这种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同时解决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两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个及以上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问题的任务</a:t>
            </a:r>
            <a:r>
              <a:rPr lang="zh-CN" altLang="zh-CN" sz="1600" dirty="0">
                <a:latin typeface="+mn-ea"/>
                <a:ea typeface="+mn-ea"/>
              </a:rPr>
              <a:t>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多任务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学习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Multi-Task Learning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A95B0D-12DA-4621-9162-D3D4705036BA}"/>
              </a:ext>
            </a:extLst>
          </p:cNvPr>
          <p:cNvSpPr/>
          <p:nvPr/>
        </p:nvSpPr>
        <p:spPr>
          <a:xfrm>
            <a:off x="431749" y="3121302"/>
            <a:ext cx="8406830" cy="2949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输入</a:t>
            </a:r>
            <a:r>
              <a:rPr lang="zh-CN" altLang="zh-CN" sz="1600" dirty="0">
                <a:latin typeface="+mn-ea"/>
                <a:ea typeface="+mn-ea"/>
              </a:rPr>
              <a:t>一幅图像，首先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利用卷积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提取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视觉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endParaRPr lang="en-US" altLang="zh-CN" sz="16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285750" indent="-1047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+mn-ea"/>
                <a:ea typeface="+mn-ea"/>
              </a:rPr>
              <a:t>(</a:t>
            </a:r>
            <a:r>
              <a:rPr lang="zh-CN" altLang="zh-CN" sz="1400" dirty="0" smtClean="0">
                <a:latin typeface="+mn-ea"/>
                <a:ea typeface="+mn-ea"/>
              </a:rPr>
              <a:t>图</a:t>
            </a:r>
            <a:r>
              <a:rPr lang="zh-CN" altLang="en-US" sz="1400" dirty="0" smtClean="0">
                <a:latin typeface="+mn-ea"/>
                <a:ea typeface="+mn-ea"/>
              </a:rPr>
              <a:t>示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400" dirty="0" smtClean="0">
                <a:latin typeface="+mn-ea"/>
                <a:ea typeface="+mn-ea"/>
              </a:rPr>
              <a:t>给定</a:t>
            </a:r>
            <a:r>
              <a:rPr lang="zh-CN" altLang="zh-CN" sz="1400" dirty="0">
                <a:latin typeface="+mn-ea"/>
                <a:ea typeface="+mn-ea"/>
              </a:rPr>
              <a:t>一幅图像</a:t>
            </a:r>
            <a:r>
              <a:rPr lang="zh-CN" altLang="zh-CN" sz="1400" dirty="0" smtClean="0">
                <a:latin typeface="+mn-ea"/>
                <a:ea typeface="+mn-ea"/>
              </a:rPr>
              <a:t>，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CNN</a:t>
            </a:r>
            <a:r>
              <a:rPr lang="zh-CN" altLang="zh-CN" sz="1400" dirty="0" smtClean="0">
                <a:latin typeface="+mn-ea"/>
                <a:ea typeface="+mn-ea"/>
              </a:rPr>
              <a:t>经过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若干次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卷积与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池化</a:t>
            </a:r>
            <a:r>
              <a:rPr lang="zh-CN" altLang="zh-CN" sz="1400" dirty="0" smtClean="0">
                <a:latin typeface="+mn-ea"/>
                <a:ea typeface="+mn-ea"/>
              </a:rPr>
              <a:t>操作</a:t>
            </a:r>
            <a:r>
              <a:rPr lang="zh-CN" altLang="zh-CN" sz="1400" dirty="0">
                <a:latin typeface="+mn-ea"/>
                <a:ea typeface="+mn-ea"/>
              </a:rPr>
              <a:t>，可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提取</a:t>
            </a:r>
            <a:r>
              <a:rPr lang="zh-CN" altLang="zh-CN" sz="1400" dirty="0">
                <a:latin typeface="+mn-ea"/>
                <a:ea typeface="+mn-ea"/>
              </a:rPr>
              <a:t>一个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特征向量</a:t>
            </a:r>
            <a:r>
              <a:rPr lang="zh-CN" altLang="zh-CN" sz="1400" dirty="0">
                <a:latin typeface="+mn-ea"/>
                <a:ea typeface="+mn-ea"/>
              </a:rPr>
              <a:t>来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表示输入图像</a:t>
            </a:r>
            <a:r>
              <a:rPr lang="zh-CN" altLang="zh-CN" sz="1400" dirty="0" smtClean="0">
                <a:latin typeface="+mn-ea"/>
                <a:ea typeface="+mn-ea"/>
              </a:rPr>
              <a:t>。</a:t>
            </a:r>
            <a:endParaRPr lang="en-US" altLang="zh-CN" sz="1400" dirty="0" smtClean="0">
              <a:latin typeface="+mn-ea"/>
              <a:ea typeface="+mn-ea"/>
            </a:endParaRPr>
          </a:p>
          <a:p>
            <a:pPr marL="361950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  <a:ea typeface="+mn-ea"/>
              </a:rPr>
              <a:t>提取的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作为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输入特征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分别传送给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两个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任务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zh-CN" altLang="zh-CN" sz="1400" dirty="0" smtClean="0">
                <a:latin typeface="+mn-ea"/>
                <a:ea typeface="+mn-ea"/>
              </a:rPr>
              <a:t>即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zh-CN" sz="1400" dirty="0">
                <a:latin typeface="+mn-ea"/>
                <a:ea typeface="+mn-ea"/>
              </a:rPr>
              <a:t>任务和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定位</a:t>
            </a:r>
            <a:r>
              <a:rPr lang="zh-CN" altLang="zh-CN" sz="1400" dirty="0" smtClean="0">
                <a:latin typeface="+mn-ea"/>
                <a:ea typeface="+mn-ea"/>
              </a:rPr>
              <a:t>任务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</a:p>
          <a:p>
            <a:pPr marL="533400" indent="-171450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latin typeface="+mn-ea"/>
                <a:ea typeface="+mn-ea"/>
              </a:rPr>
              <a:t>①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分类任务</a:t>
            </a:r>
            <a:r>
              <a:rPr lang="zh-CN" altLang="en-US" sz="1400" dirty="0" smtClean="0">
                <a:latin typeface="+mn-ea"/>
                <a:ea typeface="+mn-ea"/>
              </a:rPr>
              <a:t>：</a:t>
            </a:r>
            <a:r>
              <a:rPr lang="en-US" altLang="zh-CN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分类函数</a:t>
            </a:r>
            <a:r>
              <a:rPr lang="zh-CN" altLang="zh-CN" sz="1400" dirty="0">
                <a:latin typeface="+mn-ea"/>
                <a:ea typeface="+mn-ea"/>
              </a:rPr>
              <a:t>将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全连接层所得特征向量</a:t>
            </a:r>
            <a:r>
              <a:rPr lang="zh-CN" altLang="zh-CN" sz="1400" u="wavyDbl" dirty="0">
                <a:latin typeface="+mn-ea"/>
                <a:ea typeface="+mn-ea"/>
              </a:rPr>
              <a:t>映射为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归一化概率值</a:t>
            </a:r>
            <a:r>
              <a:rPr lang="zh-CN" altLang="zh-CN" sz="1400" dirty="0" smtClean="0">
                <a:latin typeface="+mn-ea"/>
                <a:ea typeface="+mn-ea"/>
              </a:rPr>
              <a:t>，表示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每个概念</a:t>
            </a:r>
            <a:r>
              <a:rPr lang="zh-CN" altLang="zh-CN" sz="1400" u="wavyDbl" dirty="0">
                <a:latin typeface="+mn-ea"/>
                <a:ea typeface="+mn-ea"/>
              </a:rPr>
              <a:t>在输入图像中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出现的概率</a:t>
            </a:r>
            <a:r>
              <a:rPr lang="zh-CN" altLang="zh-CN" sz="1400" dirty="0">
                <a:latin typeface="+mn-ea"/>
                <a:ea typeface="+mn-ea"/>
              </a:rPr>
              <a:t>。在</a:t>
            </a:r>
            <a:r>
              <a:rPr lang="en-US" altLang="zh-CN" sz="1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zh-CN" sz="1400" dirty="0">
                <a:latin typeface="+mn-ea"/>
                <a:ea typeface="+mn-ea"/>
              </a:rPr>
              <a:t>分类函数的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输出概率向量</a:t>
            </a:r>
            <a:r>
              <a:rPr lang="zh-CN" altLang="zh-CN" sz="1400" dirty="0">
                <a:latin typeface="+mn-ea"/>
                <a:ea typeface="+mn-ea"/>
              </a:rPr>
              <a:t>中，向量中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每一维</a:t>
            </a:r>
            <a:r>
              <a:rPr lang="zh-CN" altLang="zh-CN" sz="1400" dirty="0">
                <a:latin typeface="+mn-ea"/>
                <a:ea typeface="+mn-ea"/>
              </a:rPr>
              <a:t>代表</a:t>
            </a:r>
            <a:r>
              <a:rPr lang="zh-CN" altLang="zh-CN" sz="1400" u="wavyDbl" dirty="0">
                <a:latin typeface="+mn-ea"/>
                <a:ea typeface="+mn-ea"/>
              </a:rPr>
              <a:t>输入图像</a:t>
            </a:r>
            <a:r>
              <a:rPr lang="zh-CN" altLang="zh-CN" sz="1400" dirty="0">
                <a:latin typeface="+mn-ea"/>
                <a:ea typeface="+mn-ea"/>
              </a:rPr>
              <a:t>中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某个类别出现的概率</a:t>
            </a:r>
            <a:r>
              <a:rPr lang="zh-CN" altLang="zh-CN" sz="1400" dirty="0" smtClean="0">
                <a:latin typeface="+mn-ea"/>
                <a:ea typeface="+mn-ea"/>
              </a:rPr>
              <a:t>。训练</a:t>
            </a:r>
            <a:r>
              <a:rPr lang="zh-CN" altLang="zh-CN" sz="1400" dirty="0">
                <a:latin typeface="+mn-ea"/>
                <a:ea typeface="+mn-ea"/>
              </a:rPr>
              <a:t>中，可用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交叉熵等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zh-CN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计算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模型学习的</a:t>
            </a:r>
            <a:r>
              <a:rPr lang="zh-CN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误差</a:t>
            </a:r>
            <a:r>
              <a:rPr lang="zh-CN" altLang="en-US" sz="1400" dirty="0">
                <a:latin typeface="+mn-ea"/>
                <a:ea typeface="+mn-ea"/>
              </a:rPr>
              <a:t>。</a:t>
            </a:r>
            <a:endParaRPr lang="en-US" altLang="zh-CN" sz="1400" dirty="0" smtClean="0">
              <a:latin typeface="+mn-ea"/>
              <a:ea typeface="+mn-ea"/>
            </a:endParaRPr>
          </a:p>
          <a:p>
            <a:pPr marL="533400" indent="-171450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latin typeface="+mn-ea"/>
                <a:ea typeface="+mn-ea"/>
              </a:rPr>
              <a:t>②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目标定位</a:t>
            </a:r>
            <a:r>
              <a:rPr lang="zh-CN" altLang="en-US" sz="1400" dirty="0" smtClean="0">
                <a:latin typeface="+mn-ea"/>
                <a:ea typeface="+mn-ea"/>
              </a:rPr>
              <a:t>：</a:t>
            </a:r>
            <a:r>
              <a:rPr lang="zh-CN" altLang="zh-CN" sz="1400" dirty="0" smtClean="0">
                <a:latin typeface="+mn-ea"/>
                <a:ea typeface="+mn-ea"/>
              </a:rPr>
              <a:t>将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全连接层输出向量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转换为</a:t>
            </a:r>
            <a:r>
              <a:rPr lang="zh-CN" altLang="zh-CN" sz="1400" dirty="0">
                <a:latin typeface="+mn-ea"/>
                <a:ea typeface="+mn-ea"/>
              </a:rPr>
              <a:t>一个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四维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zh-CN" altLang="zh-CN" sz="1400" dirty="0" smtClean="0">
                <a:latin typeface="+mn-ea"/>
                <a:ea typeface="+mn-ea"/>
              </a:rPr>
              <a:t>四维</a:t>
            </a:r>
            <a:r>
              <a:rPr lang="zh-CN" altLang="zh-CN" sz="1400" dirty="0">
                <a:latin typeface="+mn-ea"/>
                <a:ea typeface="+mn-ea"/>
              </a:rPr>
              <a:t>向量分别代表一个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包围盒</a:t>
            </a:r>
            <a:r>
              <a:rPr lang="zh-CN" altLang="zh-CN" sz="1400" dirty="0">
                <a:latin typeface="+mn-ea"/>
                <a:ea typeface="+mn-ea"/>
              </a:rPr>
              <a:t>的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左上角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横坐标和纵坐标</a:t>
            </a:r>
            <a:r>
              <a:rPr lang="zh-CN" altLang="zh-CN" sz="1400" dirty="0">
                <a:latin typeface="+mn-ea"/>
                <a:ea typeface="+mn-ea"/>
              </a:rPr>
              <a:t>以及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该矩形框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宽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高</a:t>
            </a:r>
            <a:r>
              <a:rPr lang="zh-CN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取值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400" dirty="0" smtClean="0">
                <a:latin typeface="+mn-ea"/>
                <a:ea typeface="+mn-ea"/>
              </a:rPr>
              <a:t>，</a:t>
            </a:r>
            <a:r>
              <a:rPr lang="zh-CN" altLang="zh-CN" sz="1400" dirty="0">
                <a:latin typeface="+mn-ea"/>
                <a:ea typeface="+mn-ea"/>
              </a:rPr>
              <a:t>并使用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均方差损失函数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计算模型的误差</a:t>
            </a:r>
            <a:r>
              <a:rPr lang="zh-CN" altLang="zh-CN" sz="1400" dirty="0" smtClean="0">
                <a:latin typeface="+mn-ea"/>
                <a:ea typeface="+mn-ea"/>
              </a:rPr>
              <a:t>。</a:t>
            </a:r>
            <a:endParaRPr lang="en-US" altLang="zh-CN" sz="1400" dirty="0" smtClean="0">
              <a:latin typeface="+mn-ea"/>
              <a:ea typeface="+mn-ea"/>
            </a:endParaRPr>
          </a:p>
          <a:p>
            <a:pPr marL="361950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最终</a:t>
            </a:r>
            <a:r>
              <a:rPr lang="zh-CN" altLang="zh-CN" sz="1600" dirty="0">
                <a:latin typeface="+mn-ea"/>
                <a:ea typeface="+mn-ea"/>
              </a:rPr>
              <a:t>，将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两个任务</a:t>
            </a:r>
            <a:r>
              <a:rPr lang="zh-CN" altLang="zh-CN" sz="1600" dirty="0">
                <a:latin typeface="+mn-ea"/>
                <a:ea typeface="+mn-ea"/>
              </a:rPr>
              <a:t>所得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误差相加</a:t>
            </a:r>
            <a:r>
              <a:rPr lang="zh-CN" altLang="zh-CN" sz="1600" dirty="0">
                <a:latin typeface="+mn-ea"/>
                <a:ea typeface="+mn-ea"/>
              </a:rPr>
              <a:t>，作为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整个模型的误差</a:t>
            </a:r>
            <a:r>
              <a:rPr lang="zh-CN" altLang="zh-CN" sz="1600" dirty="0">
                <a:latin typeface="+mn-ea"/>
                <a:ea typeface="+mn-ea"/>
              </a:rPr>
              <a:t>，用于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模型梯度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en-US" sz="1600" dirty="0">
                <a:latin typeface="+mn-ea"/>
                <a:ea typeface="+mn-ea"/>
              </a:rPr>
              <a:t>如此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训练好的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1600" dirty="0" smtClean="0">
                <a:latin typeface="+mn-ea"/>
                <a:ea typeface="+mn-ea"/>
              </a:rPr>
              <a:t>即</a:t>
            </a:r>
            <a:r>
              <a:rPr lang="zh-CN" altLang="zh-CN" sz="1600" dirty="0" smtClean="0">
                <a:latin typeface="+mn-ea"/>
                <a:ea typeface="+mn-ea"/>
              </a:rPr>
              <a:t>可</a:t>
            </a:r>
            <a:r>
              <a:rPr lang="zh-CN" altLang="zh-CN" sz="1600" u="wavyDbl" dirty="0" smtClean="0">
                <a:latin typeface="+mn-ea"/>
                <a:ea typeface="+mn-ea"/>
              </a:rPr>
              <a:t>同时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对图像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对图像中视觉目标对象进行定位</a:t>
            </a:r>
            <a:r>
              <a:rPr lang="zh-CN" altLang="zh-CN" sz="1600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1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8303" y="1160956"/>
            <a:ext cx="133235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/>
              <a:t>本章小结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10594" y="1844824"/>
            <a:ext cx="8038153" cy="3488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+mn-ea"/>
                <a:ea typeface="+mn-ea"/>
              </a:rPr>
              <a:t>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手工构造特征</a:t>
            </a:r>
            <a:r>
              <a:rPr lang="zh-CN" altLang="zh-CN" sz="1600" dirty="0">
                <a:latin typeface="+mn-ea"/>
                <a:ea typeface="+mn-ea"/>
              </a:rPr>
              <a:t>不同，深度学习通过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端到端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 to end</a:t>
            </a:r>
            <a:r>
              <a:rPr lang="en-US" altLang="zh-CN" sz="1600" dirty="0">
                <a:latin typeface="+mn-ea"/>
                <a:ea typeface="+mn-ea"/>
              </a:rPr>
              <a:t>)”</a:t>
            </a:r>
            <a:r>
              <a:rPr lang="zh-CN" altLang="zh-CN" sz="1600" dirty="0" smtClean="0">
                <a:latin typeface="+mn-ea"/>
                <a:ea typeface="+mn-ea"/>
              </a:rPr>
              <a:t>学习方式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形成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原始数据的有效特征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表达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其</a:t>
            </a:r>
            <a:r>
              <a:rPr lang="zh-CN" altLang="zh-CN" sz="1600" dirty="0">
                <a:latin typeface="+mn-ea"/>
                <a:ea typeface="+mn-ea"/>
              </a:rPr>
              <a:t>基本动机在于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通过构建多层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学习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隐含在数据内部的关系</a:t>
            </a:r>
            <a:r>
              <a:rPr lang="zh-CN" altLang="zh-CN" sz="1600" dirty="0">
                <a:latin typeface="+mn-ea"/>
                <a:ea typeface="+mn-ea"/>
              </a:rPr>
              <a:t>，从而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使学习得到的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具有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更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强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表达力</a:t>
            </a:r>
            <a:r>
              <a:rPr lang="zh-CN" altLang="zh-CN" sz="1600" dirty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泛化能力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zh-CN" altLang="zh-CN" sz="1600" dirty="0">
                <a:latin typeface="+mn-ea"/>
                <a:ea typeface="+mn-ea"/>
              </a:rPr>
              <a:t>深度学习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应用于语义概念识别和理解</a:t>
            </a:r>
            <a:r>
              <a:rPr lang="zh-CN" altLang="zh-CN" sz="1600" dirty="0">
                <a:latin typeface="+mn-ea"/>
                <a:ea typeface="+mn-ea"/>
              </a:rPr>
              <a:t>时，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一般思路</a:t>
            </a:r>
            <a:r>
              <a:rPr lang="zh-CN" altLang="zh-CN" sz="1600" dirty="0" smtClean="0">
                <a:latin typeface="+mn-ea"/>
                <a:ea typeface="+mn-ea"/>
              </a:rPr>
              <a:t>是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4988" indent="-174625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zh-CN" altLang="zh-CN" sz="1600" dirty="0">
                <a:latin typeface="+mn-ea"/>
                <a:ea typeface="+mn-ea"/>
              </a:rPr>
              <a:t>深度学习得到的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zh-CN" sz="1600" dirty="0">
                <a:latin typeface="+mn-ea"/>
                <a:ea typeface="+mn-ea"/>
              </a:rPr>
              <a:t>如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卷积神经网络</a:t>
            </a:r>
            <a:r>
              <a:rPr lang="zh-CN" altLang="zh-CN" sz="1600" dirty="0">
                <a:latin typeface="+mn-ea"/>
                <a:ea typeface="+mn-ea"/>
              </a:rPr>
              <a:t>中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最后一个全连接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层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词向量模型</a:t>
            </a:r>
            <a:r>
              <a:rPr lang="zh-CN" altLang="zh-CN" sz="1600" dirty="0">
                <a:latin typeface="+mn-ea"/>
                <a:ea typeface="+mn-ea"/>
              </a:rPr>
              <a:t>中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输入层与隐藏层的连接权重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zh-CN" sz="1600" dirty="0">
                <a:latin typeface="+mn-ea"/>
                <a:ea typeface="+mn-ea"/>
              </a:rPr>
              <a:t>给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en-US" altLang="zh-CN" sz="16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zh-CN" sz="1600" dirty="0" smtClean="0">
                <a:latin typeface="+mn-ea"/>
                <a:ea typeface="+mn-ea"/>
              </a:rPr>
              <a:t>函数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4988" indent="-174625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然后</a:t>
            </a:r>
            <a:r>
              <a:rPr lang="zh-CN" altLang="zh-CN" sz="1600" dirty="0">
                <a:latin typeface="+mn-ea"/>
                <a:ea typeface="+mn-ea"/>
              </a:rPr>
              <a:t>根据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sz="1600" dirty="0" smtClean="0">
                <a:latin typeface="+mn-ea"/>
                <a:ea typeface="+mn-ea"/>
              </a:rPr>
              <a:t>计算</a:t>
            </a:r>
            <a:r>
              <a:rPr lang="zh-CN" altLang="zh-CN" sz="1600" dirty="0">
                <a:latin typeface="+mn-ea"/>
                <a:ea typeface="+mn-ea"/>
              </a:rPr>
              <a:t>所得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对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模型进行优化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这</a:t>
            </a:r>
            <a:r>
              <a:rPr lang="zh-CN" altLang="zh-CN" sz="1600" dirty="0">
                <a:latin typeface="+mn-ea"/>
                <a:ea typeface="+mn-ea"/>
              </a:rPr>
              <a:t>一犹如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latin typeface="+mn-ea"/>
                <a:ea typeface="+mn-ea"/>
              </a:rPr>
              <a:t>黑盒子</a:t>
            </a:r>
            <a:r>
              <a:rPr lang="en-US" altLang="zh-CN" sz="1600" dirty="0">
                <a:latin typeface="+mn-ea"/>
                <a:ea typeface="+mn-ea"/>
              </a:rPr>
              <a:t>”</a:t>
            </a:r>
            <a:r>
              <a:rPr lang="zh-CN" altLang="zh-CN" sz="1600" dirty="0">
                <a:latin typeface="+mn-ea"/>
                <a:ea typeface="+mn-ea"/>
              </a:rPr>
              <a:t>的学习</a:t>
            </a:r>
            <a:r>
              <a:rPr lang="zh-CN" altLang="zh-CN" sz="1600" dirty="0" smtClean="0">
                <a:latin typeface="+mn-ea"/>
                <a:ea typeface="+mn-ea"/>
              </a:rPr>
              <a:t>机制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使深度</a:t>
            </a:r>
            <a:r>
              <a:rPr lang="zh-CN" altLang="zh-CN" sz="1600" dirty="0">
                <a:latin typeface="+mn-ea"/>
                <a:ea typeface="+mn-ea"/>
              </a:rPr>
              <a:t>学习结果缺乏解释性，从而难以</a:t>
            </a:r>
            <a:r>
              <a:rPr lang="zh-CN" altLang="zh-CN" sz="1600" dirty="0" smtClean="0">
                <a:latin typeface="+mn-ea"/>
                <a:ea typeface="+mn-ea"/>
              </a:rPr>
              <a:t>可信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zh-CN" altLang="zh-CN" sz="1600" dirty="0">
                <a:latin typeface="+mn-ea"/>
                <a:ea typeface="+mn-ea"/>
              </a:rPr>
              <a:t>易受到对抗样本攻击</a:t>
            </a:r>
            <a:r>
              <a:rPr lang="zh-CN" altLang="zh-CN" sz="1600" dirty="0" smtClean="0">
                <a:latin typeface="+mn-ea"/>
                <a:ea typeface="+mn-ea"/>
              </a:rPr>
              <a:t>等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如何</a:t>
            </a:r>
            <a:r>
              <a:rPr lang="zh-CN" altLang="zh-CN" sz="1600" dirty="0">
                <a:latin typeface="+mn-ea"/>
                <a:ea typeface="+mn-ea"/>
              </a:rPr>
              <a:t>将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zh-CN" sz="1600" dirty="0">
                <a:latin typeface="+mn-ea"/>
                <a:ea typeface="+mn-ea"/>
              </a:rPr>
              <a:t>引入学习过程，得到可信安全、解释性更强、较少依赖标注大数据、自适应更好的深度</a:t>
            </a:r>
            <a:r>
              <a:rPr lang="zh-CN" altLang="zh-CN" sz="1600" dirty="0" smtClean="0">
                <a:latin typeface="+mn-ea"/>
                <a:ea typeface="+mn-ea"/>
              </a:rPr>
              <a:t>学习方法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是</a:t>
            </a:r>
            <a:r>
              <a:rPr lang="zh-CN" altLang="en-US" sz="1600" dirty="0" smtClean="0">
                <a:latin typeface="+mn-ea"/>
                <a:ea typeface="+mn-ea"/>
              </a:rPr>
              <a:t>当前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>
                <a:latin typeface="+mn-ea"/>
                <a:ea typeface="+mn-ea"/>
              </a:rPr>
              <a:t>研究热点。</a:t>
            </a:r>
          </a:p>
        </p:txBody>
      </p:sp>
    </p:spTree>
    <p:extLst>
      <p:ext uri="{BB962C8B-B14F-4D97-AF65-F5344CB8AC3E}">
        <p14:creationId xmlns:p14="http://schemas.microsoft.com/office/powerpoint/2010/main" val="17897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64361</TotalTime>
  <Words>16668</Words>
  <Application>Microsoft Office PowerPoint</Application>
  <PresentationFormat>全屏显示(4:3)</PresentationFormat>
  <Paragraphs>936</Paragraphs>
  <Slides>94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7" baseType="lpstr">
      <vt:lpstr>-apple-system</vt:lpstr>
      <vt:lpstr>华文楷体</vt:lpstr>
      <vt:lpstr>楷体</vt:lpstr>
      <vt:lpstr>楷体_GB2312</vt:lpstr>
      <vt:lpstr>宋体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Profile</vt:lpstr>
      <vt:lpstr>Artificial Neural Network &amp; Deep Learning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1、神经网络的基本单元：生物神经元的特点与结构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                                           人工智能</dc:title>
  <dc:creator>fengqi</dc:creator>
  <cp:lastModifiedBy>qfeng</cp:lastModifiedBy>
  <cp:revision>7420</cp:revision>
  <dcterms:created xsi:type="dcterms:W3CDTF">2013-07-30T08:45:25Z</dcterms:created>
  <dcterms:modified xsi:type="dcterms:W3CDTF">2024-12-22T19:33:28Z</dcterms:modified>
</cp:coreProperties>
</file>